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diagrams/layout4.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diagrams/layout1.xml" ContentType="application/vnd.openxmlformats-officedocument.drawingml.diagram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3" r:id="rId1"/>
  </p:sldMasterIdLst>
  <p:notesMasterIdLst>
    <p:notesMasterId r:id="rId16"/>
  </p:notesMasterIdLst>
  <p:sldIdLst>
    <p:sldId id="271" r:id="rId2"/>
    <p:sldId id="260" r:id="rId3"/>
    <p:sldId id="273" r:id="rId4"/>
    <p:sldId id="263" r:id="rId5"/>
    <p:sldId id="272" r:id="rId6"/>
    <p:sldId id="266" r:id="rId7"/>
    <p:sldId id="267" r:id="rId8"/>
    <p:sldId id="269" r:id="rId9"/>
    <p:sldId id="268" r:id="rId10"/>
    <p:sldId id="278" r:id="rId11"/>
    <p:sldId id="265" r:id="rId12"/>
    <p:sldId id="275" r:id="rId13"/>
    <p:sldId id="276"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ing, Alexis Marie" initials="BAM" lastIdx="1" clrIdx="0">
    <p:extLst>
      <p:ext uri="{19B8F6BF-5375-455C-9EA6-DF929625EA0E}">
        <p15:presenceInfo xmlns:p15="http://schemas.microsoft.com/office/powerpoint/2012/main" userId="S::berni1am@cmich.edu::12417d4c-f751-4294-9036-643eb0bdb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5"/>
    <p:restoredTop sz="94667"/>
  </p:normalViewPr>
  <p:slideViewPr>
    <p:cSldViewPr snapToGrid="0" snapToObjects="1">
      <p:cViewPr varScale="1">
        <p:scale>
          <a:sx n="43" d="100"/>
          <a:sy n="43" d="100"/>
        </p:scale>
        <p:origin x="240" y="1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9T12:03:14.510"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CFBF0-87D1-471A-8421-5A6BD3AE63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962496-7B1A-4D63-AC98-22EDC3DAA0E2}">
      <dgm:prSet/>
      <dgm:spPr/>
      <dgm:t>
        <a:bodyPr/>
        <a:lstStyle/>
        <a:p>
          <a:r>
            <a:rPr lang="en-US">
              <a:latin typeface="Calibri" panose="020F0502020204030204" pitchFamily="34" charset="0"/>
              <a:cs typeface="Calibri" panose="020F0502020204030204" pitchFamily="34" charset="0"/>
            </a:rPr>
            <a:t>Executive Summary </a:t>
          </a:r>
        </a:p>
      </dgm:t>
    </dgm:pt>
    <dgm:pt modelId="{9CC5A486-B48D-434A-9905-4ECE2FA7F71B}" type="parTrans" cxnId="{DBE65806-4805-4FA0-98F7-D92134E96DF6}">
      <dgm:prSet/>
      <dgm:spPr/>
      <dgm:t>
        <a:bodyPr/>
        <a:lstStyle/>
        <a:p>
          <a:endParaRPr lang="en-US">
            <a:latin typeface="Calibri" panose="020F0502020204030204" pitchFamily="34" charset="0"/>
            <a:cs typeface="Calibri" panose="020F0502020204030204" pitchFamily="34" charset="0"/>
          </a:endParaRPr>
        </a:p>
      </dgm:t>
    </dgm:pt>
    <dgm:pt modelId="{F1A9BDBE-6DFE-4D49-A5DC-3AF1922DAA22}" type="sibTrans" cxnId="{DBE65806-4805-4FA0-98F7-D92134E96DF6}">
      <dgm:prSet/>
      <dgm:spPr/>
      <dgm:t>
        <a:bodyPr/>
        <a:lstStyle/>
        <a:p>
          <a:endParaRPr lang="en-US">
            <a:latin typeface="Calibri" panose="020F0502020204030204" pitchFamily="34" charset="0"/>
            <a:cs typeface="Calibri" panose="020F0502020204030204" pitchFamily="34" charset="0"/>
          </a:endParaRPr>
        </a:p>
      </dgm:t>
    </dgm:pt>
    <dgm:pt modelId="{B6A6C5E7-7601-446A-BB58-54F7371A33D8}">
      <dgm:prSet/>
      <dgm:spPr/>
      <dgm:t>
        <a:bodyPr/>
        <a:lstStyle/>
        <a:p>
          <a:r>
            <a:rPr lang="en-US">
              <a:latin typeface="Calibri" panose="020F0502020204030204" pitchFamily="34" charset="0"/>
              <a:cs typeface="Calibri" panose="020F0502020204030204" pitchFamily="34" charset="0"/>
            </a:rPr>
            <a:t>Industry Analysis </a:t>
          </a:r>
        </a:p>
      </dgm:t>
    </dgm:pt>
    <dgm:pt modelId="{39F4F2F1-D5A1-4789-B000-F801C159AB8C}" type="parTrans" cxnId="{3075310F-2A9C-4090-A47F-69E191F285F5}">
      <dgm:prSet/>
      <dgm:spPr/>
      <dgm:t>
        <a:bodyPr/>
        <a:lstStyle/>
        <a:p>
          <a:endParaRPr lang="en-US">
            <a:latin typeface="Calibri" panose="020F0502020204030204" pitchFamily="34" charset="0"/>
            <a:cs typeface="Calibri" panose="020F0502020204030204" pitchFamily="34" charset="0"/>
          </a:endParaRPr>
        </a:p>
      </dgm:t>
    </dgm:pt>
    <dgm:pt modelId="{E3B08798-5CEF-433D-906B-5981C53309E5}" type="sibTrans" cxnId="{3075310F-2A9C-4090-A47F-69E191F285F5}">
      <dgm:prSet/>
      <dgm:spPr/>
      <dgm:t>
        <a:bodyPr/>
        <a:lstStyle/>
        <a:p>
          <a:endParaRPr lang="en-US">
            <a:latin typeface="Calibri" panose="020F0502020204030204" pitchFamily="34" charset="0"/>
            <a:cs typeface="Calibri" panose="020F0502020204030204" pitchFamily="34" charset="0"/>
          </a:endParaRPr>
        </a:p>
      </dgm:t>
    </dgm:pt>
    <dgm:pt modelId="{AB9F1506-D1F2-4D6D-A450-AC29B943E319}">
      <dgm:prSet/>
      <dgm:spPr/>
      <dgm:t>
        <a:bodyPr/>
        <a:lstStyle/>
        <a:p>
          <a:r>
            <a:rPr lang="en-US">
              <a:latin typeface="Calibri" panose="020F0502020204030204" pitchFamily="34" charset="0"/>
              <a:cs typeface="Calibri" panose="020F0502020204030204" pitchFamily="34" charset="0"/>
            </a:rPr>
            <a:t>Company Overview </a:t>
          </a:r>
        </a:p>
      </dgm:t>
    </dgm:pt>
    <dgm:pt modelId="{2DB3ED18-5D60-450D-9476-815C77E2916D}" type="parTrans" cxnId="{7A57DA89-591F-4B29-AADF-699CE6658207}">
      <dgm:prSet/>
      <dgm:spPr/>
      <dgm:t>
        <a:bodyPr/>
        <a:lstStyle/>
        <a:p>
          <a:endParaRPr lang="en-US">
            <a:latin typeface="Calibri" panose="020F0502020204030204" pitchFamily="34" charset="0"/>
            <a:cs typeface="Calibri" panose="020F0502020204030204" pitchFamily="34" charset="0"/>
          </a:endParaRPr>
        </a:p>
      </dgm:t>
    </dgm:pt>
    <dgm:pt modelId="{93209FFC-7576-49B9-B40F-6E116ED8D39D}" type="sibTrans" cxnId="{7A57DA89-591F-4B29-AADF-699CE6658207}">
      <dgm:prSet/>
      <dgm:spPr/>
      <dgm:t>
        <a:bodyPr/>
        <a:lstStyle/>
        <a:p>
          <a:endParaRPr lang="en-US">
            <a:latin typeface="Calibri" panose="020F0502020204030204" pitchFamily="34" charset="0"/>
            <a:cs typeface="Calibri" panose="020F0502020204030204" pitchFamily="34" charset="0"/>
          </a:endParaRPr>
        </a:p>
      </dgm:t>
    </dgm:pt>
    <dgm:pt modelId="{B7FBC980-8B3D-4D77-A2B0-15413D9D2223}">
      <dgm:prSet/>
      <dgm:spPr/>
      <dgm:t>
        <a:bodyPr/>
        <a:lstStyle/>
        <a:p>
          <a:r>
            <a:rPr lang="en-US">
              <a:latin typeface="Calibri" panose="020F0502020204030204" pitchFamily="34" charset="0"/>
              <a:cs typeface="Calibri" panose="020F0502020204030204" pitchFamily="34" charset="0"/>
            </a:rPr>
            <a:t>Comparable Company Analysis</a:t>
          </a:r>
        </a:p>
      </dgm:t>
    </dgm:pt>
    <dgm:pt modelId="{3B70429C-6653-4168-A867-B1FD3BC8BCFA}" type="parTrans" cxnId="{2F49FD3A-88C5-489E-9D9B-CF40EF3850AB}">
      <dgm:prSet/>
      <dgm:spPr/>
      <dgm:t>
        <a:bodyPr/>
        <a:lstStyle/>
        <a:p>
          <a:endParaRPr lang="en-US">
            <a:latin typeface="Calibri" panose="020F0502020204030204" pitchFamily="34" charset="0"/>
            <a:cs typeface="Calibri" panose="020F0502020204030204" pitchFamily="34" charset="0"/>
          </a:endParaRPr>
        </a:p>
      </dgm:t>
    </dgm:pt>
    <dgm:pt modelId="{9419CAEB-7A3E-437C-B8EE-8CD0753C28FE}" type="sibTrans" cxnId="{2F49FD3A-88C5-489E-9D9B-CF40EF3850AB}">
      <dgm:prSet/>
      <dgm:spPr/>
      <dgm:t>
        <a:bodyPr/>
        <a:lstStyle/>
        <a:p>
          <a:endParaRPr lang="en-US">
            <a:latin typeface="Calibri" panose="020F0502020204030204" pitchFamily="34" charset="0"/>
            <a:cs typeface="Calibri" panose="020F0502020204030204" pitchFamily="34" charset="0"/>
          </a:endParaRPr>
        </a:p>
      </dgm:t>
    </dgm:pt>
    <dgm:pt modelId="{22C56434-A454-4D46-8964-A57BF54DC9B0}">
      <dgm:prSet/>
      <dgm:spPr/>
      <dgm:t>
        <a:bodyPr/>
        <a:lstStyle/>
        <a:p>
          <a:r>
            <a:rPr lang="en-US">
              <a:latin typeface="Calibri" panose="020F0502020204030204" pitchFamily="34" charset="0"/>
              <a:cs typeface="Calibri" panose="020F0502020204030204" pitchFamily="34" charset="0"/>
            </a:rPr>
            <a:t>Valuation </a:t>
          </a:r>
        </a:p>
      </dgm:t>
    </dgm:pt>
    <dgm:pt modelId="{AE49F716-AE52-452E-B4A0-AAF72F5C257D}" type="parTrans" cxnId="{B3273FED-EDC7-43C6-91EC-51680B262530}">
      <dgm:prSet/>
      <dgm:spPr/>
      <dgm:t>
        <a:bodyPr/>
        <a:lstStyle/>
        <a:p>
          <a:endParaRPr lang="en-US">
            <a:latin typeface="Calibri" panose="020F0502020204030204" pitchFamily="34" charset="0"/>
            <a:cs typeface="Calibri" panose="020F0502020204030204" pitchFamily="34" charset="0"/>
          </a:endParaRPr>
        </a:p>
      </dgm:t>
    </dgm:pt>
    <dgm:pt modelId="{A350322E-F9BE-4CF2-B393-9568F834DA70}" type="sibTrans" cxnId="{B3273FED-EDC7-43C6-91EC-51680B262530}">
      <dgm:prSet/>
      <dgm:spPr/>
      <dgm:t>
        <a:bodyPr/>
        <a:lstStyle/>
        <a:p>
          <a:endParaRPr lang="en-US">
            <a:latin typeface="Calibri" panose="020F0502020204030204" pitchFamily="34" charset="0"/>
            <a:cs typeface="Calibri" panose="020F0502020204030204" pitchFamily="34" charset="0"/>
          </a:endParaRPr>
        </a:p>
      </dgm:t>
    </dgm:pt>
    <dgm:pt modelId="{F26952A9-5F85-4790-850A-EE0A81815FD7}">
      <dgm:prSet/>
      <dgm:spPr/>
      <dgm:t>
        <a:bodyPr/>
        <a:lstStyle/>
        <a:p>
          <a:r>
            <a:rPr lang="en-US">
              <a:latin typeface="Calibri" panose="020F0502020204030204" pitchFamily="34" charset="0"/>
              <a:cs typeface="Calibri" panose="020F0502020204030204" pitchFamily="34" charset="0"/>
            </a:rPr>
            <a:t>Appendix </a:t>
          </a:r>
        </a:p>
      </dgm:t>
    </dgm:pt>
    <dgm:pt modelId="{E75E3D77-902B-4A1A-9677-4FDA69A6B560}" type="parTrans" cxnId="{C2715E68-2DDA-4F2D-A0EA-5F05480A8270}">
      <dgm:prSet/>
      <dgm:spPr/>
      <dgm:t>
        <a:bodyPr/>
        <a:lstStyle/>
        <a:p>
          <a:endParaRPr lang="en-US">
            <a:latin typeface="Calibri" panose="020F0502020204030204" pitchFamily="34" charset="0"/>
            <a:cs typeface="Calibri" panose="020F0502020204030204" pitchFamily="34" charset="0"/>
          </a:endParaRPr>
        </a:p>
      </dgm:t>
    </dgm:pt>
    <dgm:pt modelId="{E7ACDDD7-8E6B-4A06-A419-AFECAD9E2EA2}" type="sibTrans" cxnId="{C2715E68-2DDA-4F2D-A0EA-5F05480A8270}">
      <dgm:prSet/>
      <dgm:spPr/>
      <dgm:t>
        <a:bodyPr/>
        <a:lstStyle/>
        <a:p>
          <a:endParaRPr lang="en-US">
            <a:latin typeface="Calibri" panose="020F0502020204030204" pitchFamily="34" charset="0"/>
            <a:cs typeface="Calibri" panose="020F0502020204030204" pitchFamily="34" charset="0"/>
          </a:endParaRPr>
        </a:p>
      </dgm:t>
    </dgm:pt>
    <dgm:pt modelId="{8E8E805F-A4F0-D845-A2FA-4086C75D4BD0}">
      <dgm:prSet/>
      <dgm:spPr/>
      <dgm:t>
        <a:bodyPr/>
        <a:lstStyle/>
        <a:p>
          <a:r>
            <a:rPr lang="en-US">
              <a:latin typeface="Calibri" panose="020F0502020204030204" pitchFamily="34" charset="0"/>
              <a:cs typeface="Calibri" panose="020F0502020204030204" pitchFamily="34" charset="0"/>
            </a:rPr>
            <a:t>Recommendation</a:t>
          </a:r>
        </a:p>
      </dgm:t>
    </dgm:pt>
    <dgm:pt modelId="{CF6BF73A-0E94-0847-8148-367B5B7DA1B7}" type="parTrans" cxnId="{8253E24C-3925-DE4E-970E-7022520F1001}">
      <dgm:prSet/>
      <dgm:spPr/>
      <dgm:t>
        <a:bodyPr/>
        <a:lstStyle/>
        <a:p>
          <a:endParaRPr lang="en-US">
            <a:latin typeface="Calibri" panose="020F0502020204030204" pitchFamily="34" charset="0"/>
            <a:cs typeface="Calibri" panose="020F0502020204030204" pitchFamily="34" charset="0"/>
          </a:endParaRPr>
        </a:p>
      </dgm:t>
    </dgm:pt>
    <dgm:pt modelId="{5DB6993A-AC46-7345-882A-4AEA3EFA14B1}" type="sibTrans" cxnId="{8253E24C-3925-DE4E-970E-7022520F1001}">
      <dgm:prSet/>
      <dgm:spPr/>
      <dgm:t>
        <a:bodyPr/>
        <a:lstStyle/>
        <a:p>
          <a:endParaRPr lang="en-US">
            <a:latin typeface="Calibri" panose="020F0502020204030204" pitchFamily="34" charset="0"/>
            <a:cs typeface="Calibri" panose="020F0502020204030204" pitchFamily="34" charset="0"/>
          </a:endParaRPr>
        </a:p>
      </dgm:t>
    </dgm:pt>
    <dgm:pt modelId="{FBD5D9F2-E167-CF42-B562-77B99E4F59A5}" type="pres">
      <dgm:prSet presAssocID="{F06CFBF0-87D1-471A-8421-5A6BD3AE6330}" presName="vert0" presStyleCnt="0">
        <dgm:presLayoutVars>
          <dgm:dir/>
          <dgm:animOne val="branch"/>
          <dgm:animLvl val="lvl"/>
        </dgm:presLayoutVars>
      </dgm:prSet>
      <dgm:spPr/>
    </dgm:pt>
    <dgm:pt modelId="{D47D40BF-142F-9341-BB2E-21EA547FCB12}" type="pres">
      <dgm:prSet presAssocID="{8E8E805F-A4F0-D845-A2FA-4086C75D4BD0}" presName="thickLine" presStyleLbl="alignNode1" presStyleIdx="0" presStyleCnt="7"/>
      <dgm:spPr/>
    </dgm:pt>
    <dgm:pt modelId="{736CB07C-4F34-204D-AC3A-70DE8F3BF607}" type="pres">
      <dgm:prSet presAssocID="{8E8E805F-A4F0-D845-A2FA-4086C75D4BD0}" presName="horz1" presStyleCnt="0"/>
      <dgm:spPr/>
    </dgm:pt>
    <dgm:pt modelId="{A387609F-2D00-E24A-83B1-21702E9A8373}" type="pres">
      <dgm:prSet presAssocID="{8E8E805F-A4F0-D845-A2FA-4086C75D4BD0}" presName="tx1" presStyleLbl="revTx" presStyleIdx="0" presStyleCnt="7"/>
      <dgm:spPr/>
    </dgm:pt>
    <dgm:pt modelId="{45DBA9C2-0363-E54B-80D9-AEB4A6DB0E4C}" type="pres">
      <dgm:prSet presAssocID="{8E8E805F-A4F0-D845-A2FA-4086C75D4BD0}" presName="vert1" presStyleCnt="0"/>
      <dgm:spPr/>
    </dgm:pt>
    <dgm:pt modelId="{8F9F1F07-7D67-A344-9357-7B7ED02AD3CA}" type="pres">
      <dgm:prSet presAssocID="{C6962496-7B1A-4D63-AC98-22EDC3DAA0E2}" presName="thickLine" presStyleLbl="alignNode1" presStyleIdx="1" presStyleCnt="7"/>
      <dgm:spPr/>
    </dgm:pt>
    <dgm:pt modelId="{760E85A6-1791-8248-9729-01F2C4BC5A86}" type="pres">
      <dgm:prSet presAssocID="{C6962496-7B1A-4D63-AC98-22EDC3DAA0E2}" presName="horz1" presStyleCnt="0"/>
      <dgm:spPr/>
    </dgm:pt>
    <dgm:pt modelId="{02A71255-B01F-4F4B-8CB4-050FEFB2963C}" type="pres">
      <dgm:prSet presAssocID="{C6962496-7B1A-4D63-AC98-22EDC3DAA0E2}" presName="tx1" presStyleLbl="revTx" presStyleIdx="1" presStyleCnt="7"/>
      <dgm:spPr/>
    </dgm:pt>
    <dgm:pt modelId="{850D7071-EA0B-6645-B305-C3C211D86FEB}" type="pres">
      <dgm:prSet presAssocID="{C6962496-7B1A-4D63-AC98-22EDC3DAA0E2}" presName="vert1" presStyleCnt="0"/>
      <dgm:spPr/>
    </dgm:pt>
    <dgm:pt modelId="{207050DE-09CE-7C4B-9E5A-603C0A2C64BE}" type="pres">
      <dgm:prSet presAssocID="{B6A6C5E7-7601-446A-BB58-54F7371A33D8}" presName="thickLine" presStyleLbl="alignNode1" presStyleIdx="2" presStyleCnt="7"/>
      <dgm:spPr/>
    </dgm:pt>
    <dgm:pt modelId="{240ADA95-17CB-A44F-98FA-99751BFC3A2B}" type="pres">
      <dgm:prSet presAssocID="{B6A6C5E7-7601-446A-BB58-54F7371A33D8}" presName="horz1" presStyleCnt="0"/>
      <dgm:spPr/>
    </dgm:pt>
    <dgm:pt modelId="{53629216-7575-EF41-82AE-9EA14DAEA55D}" type="pres">
      <dgm:prSet presAssocID="{B6A6C5E7-7601-446A-BB58-54F7371A33D8}" presName="tx1" presStyleLbl="revTx" presStyleIdx="2" presStyleCnt="7"/>
      <dgm:spPr/>
    </dgm:pt>
    <dgm:pt modelId="{F9299845-32BA-994B-9768-D9A513CDEE3A}" type="pres">
      <dgm:prSet presAssocID="{B6A6C5E7-7601-446A-BB58-54F7371A33D8}" presName="vert1" presStyleCnt="0"/>
      <dgm:spPr/>
    </dgm:pt>
    <dgm:pt modelId="{F45AC3DC-7D6A-1C43-8E28-C233007E0B73}" type="pres">
      <dgm:prSet presAssocID="{AB9F1506-D1F2-4D6D-A450-AC29B943E319}" presName="thickLine" presStyleLbl="alignNode1" presStyleIdx="3" presStyleCnt="7"/>
      <dgm:spPr/>
    </dgm:pt>
    <dgm:pt modelId="{102CF471-AD3C-DE4B-99F3-583AC855FBF8}" type="pres">
      <dgm:prSet presAssocID="{AB9F1506-D1F2-4D6D-A450-AC29B943E319}" presName="horz1" presStyleCnt="0"/>
      <dgm:spPr/>
    </dgm:pt>
    <dgm:pt modelId="{6599EEF8-F6D4-554A-AF2C-E4D625679DE1}" type="pres">
      <dgm:prSet presAssocID="{AB9F1506-D1F2-4D6D-A450-AC29B943E319}" presName="tx1" presStyleLbl="revTx" presStyleIdx="3" presStyleCnt="7"/>
      <dgm:spPr/>
    </dgm:pt>
    <dgm:pt modelId="{19D79DED-0D67-8B4F-AD19-71901BE3313A}" type="pres">
      <dgm:prSet presAssocID="{AB9F1506-D1F2-4D6D-A450-AC29B943E319}" presName="vert1" presStyleCnt="0"/>
      <dgm:spPr/>
    </dgm:pt>
    <dgm:pt modelId="{D9667FFC-8DE3-1D48-B676-948C25F221CF}" type="pres">
      <dgm:prSet presAssocID="{B7FBC980-8B3D-4D77-A2B0-15413D9D2223}" presName="thickLine" presStyleLbl="alignNode1" presStyleIdx="4" presStyleCnt="7"/>
      <dgm:spPr/>
    </dgm:pt>
    <dgm:pt modelId="{10916CDF-C727-DF49-A925-5DEDC96C4084}" type="pres">
      <dgm:prSet presAssocID="{B7FBC980-8B3D-4D77-A2B0-15413D9D2223}" presName="horz1" presStyleCnt="0"/>
      <dgm:spPr/>
    </dgm:pt>
    <dgm:pt modelId="{6A1082A5-F9CE-7E4B-8DF8-139079A21537}" type="pres">
      <dgm:prSet presAssocID="{B7FBC980-8B3D-4D77-A2B0-15413D9D2223}" presName="tx1" presStyleLbl="revTx" presStyleIdx="4" presStyleCnt="7"/>
      <dgm:spPr/>
    </dgm:pt>
    <dgm:pt modelId="{FDED5B02-2237-E54B-9A90-CE3582D86C34}" type="pres">
      <dgm:prSet presAssocID="{B7FBC980-8B3D-4D77-A2B0-15413D9D2223}" presName="vert1" presStyleCnt="0"/>
      <dgm:spPr/>
    </dgm:pt>
    <dgm:pt modelId="{E39C1D43-5145-0B4A-94FD-D4BAA0F52D66}" type="pres">
      <dgm:prSet presAssocID="{22C56434-A454-4D46-8964-A57BF54DC9B0}" presName="thickLine" presStyleLbl="alignNode1" presStyleIdx="5" presStyleCnt="7"/>
      <dgm:spPr/>
    </dgm:pt>
    <dgm:pt modelId="{4E1D91CC-1AD9-DB4F-845B-CAC6D4E7123F}" type="pres">
      <dgm:prSet presAssocID="{22C56434-A454-4D46-8964-A57BF54DC9B0}" presName="horz1" presStyleCnt="0"/>
      <dgm:spPr/>
    </dgm:pt>
    <dgm:pt modelId="{794722F8-2DD5-714D-BEF9-8D03A7827FD2}" type="pres">
      <dgm:prSet presAssocID="{22C56434-A454-4D46-8964-A57BF54DC9B0}" presName="tx1" presStyleLbl="revTx" presStyleIdx="5" presStyleCnt="7"/>
      <dgm:spPr/>
    </dgm:pt>
    <dgm:pt modelId="{A342DB13-9218-D048-A649-D1DBE0CD16CD}" type="pres">
      <dgm:prSet presAssocID="{22C56434-A454-4D46-8964-A57BF54DC9B0}" presName="vert1" presStyleCnt="0"/>
      <dgm:spPr/>
    </dgm:pt>
    <dgm:pt modelId="{92D331F9-6065-3748-BB3F-AE9FC7F927B9}" type="pres">
      <dgm:prSet presAssocID="{F26952A9-5F85-4790-850A-EE0A81815FD7}" presName="thickLine" presStyleLbl="alignNode1" presStyleIdx="6" presStyleCnt="7"/>
      <dgm:spPr/>
    </dgm:pt>
    <dgm:pt modelId="{C02AB0D7-867F-F846-ACEF-CC7B0E20EC26}" type="pres">
      <dgm:prSet presAssocID="{F26952A9-5F85-4790-850A-EE0A81815FD7}" presName="horz1" presStyleCnt="0"/>
      <dgm:spPr/>
    </dgm:pt>
    <dgm:pt modelId="{4670BEFA-13EF-754C-AB23-CC12E1E269E9}" type="pres">
      <dgm:prSet presAssocID="{F26952A9-5F85-4790-850A-EE0A81815FD7}" presName="tx1" presStyleLbl="revTx" presStyleIdx="6" presStyleCnt="7"/>
      <dgm:spPr/>
    </dgm:pt>
    <dgm:pt modelId="{43472817-C345-5D44-97A2-16CA5FC20349}" type="pres">
      <dgm:prSet presAssocID="{F26952A9-5F85-4790-850A-EE0A81815FD7}" presName="vert1" presStyleCnt="0"/>
      <dgm:spPr/>
    </dgm:pt>
  </dgm:ptLst>
  <dgm:cxnLst>
    <dgm:cxn modelId="{C3E26E02-791A-1148-94F2-99D63346F528}" type="presOf" srcId="{B6A6C5E7-7601-446A-BB58-54F7371A33D8}" destId="{53629216-7575-EF41-82AE-9EA14DAEA55D}" srcOrd="0" destOrd="0" presId="urn:microsoft.com/office/officeart/2008/layout/LinedList"/>
    <dgm:cxn modelId="{1F7F4206-401B-A044-9F04-296A452B65FF}" type="presOf" srcId="{C6962496-7B1A-4D63-AC98-22EDC3DAA0E2}" destId="{02A71255-B01F-4F4B-8CB4-050FEFB2963C}" srcOrd="0" destOrd="0" presId="urn:microsoft.com/office/officeart/2008/layout/LinedList"/>
    <dgm:cxn modelId="{DBE65806-4805-4FA0-98F7-D92134E96DF6}" srcId="{F06CFBF0-87D1-471A-8421-5A6BD3AE6330}" destId="{C6962496-7B1A-4D63-AC98-22EDC3DAA0E2}" srcOrd="1" destOrd="0" parTransId="{9CC5A486-B48D-434A-9905-4ECE2FA7F71B}" sibTransId="{F1A9BDBE-6DFE-4D49-A5DC-3AF1922DAA22}"/>
    <dgm:cxn modelId="{3075310F-2A9C-4090-A47F-69E191F285F5}" srcId="{F06CFBF0-87D1-471A-8421-5A6BD3AE6330}" destId="{B6A6C5E7-7601-446A-BB58-54F7371A33D8}" srcOrd="2" destOrd="0" parTransId="{39F4F2F1-D5A1-4789-B000-F801C159AB8C}" sibTransId="{E3B08798-5CEF-433D-906B-5981C53309E5}"/>
    <dgm:cxn modelId="{08A3672B-211B-A840-9478-6857A9D48FEA}" type="presOf" srcId="{22C56434-A454-4D46-8964-A57BF54DC9B0}" destId="{794722F8-2DD5-714D-BEF9-8D03A7827FD2}" srcOrd="0" destOrd="0" presId="urn:microsoft.com/office/officeart/2008/layout/LinedList"/>
    <dgm:cxn modelId="{2F49FD3A-88C5-489E-9D9B-CF40EF3850AB}" srcId="{F06CFBF0-87D1-471A-8421-5A6BD3AE6330}" destId="{B7FBC980-8B3D-4D77-A2B0-15413D9D2223}" srcOrd="4" destOrd="0" parTransId="{3B70429C-6653-4168-A867-B1FD3BC8BCFA}" sibTransId="{9419CAEB-7A3E-437C-B8EE-8CD0753C28FE}"/>
    <dgm:cxn modelId="{8253E24C-3925-DE4E-970E-7022520F1001}" srcId="{F06CFBF0-87D1-471A-8421-5A6BD3AE6330}" destId="{8E8E805F-A4F0-D845-A2FA-4086C75D4BD0}" srcOrd="0" destOrd="0" parTransId="{CF6BF73A-0E94-0847-8148-367B5B7DA1B7}" sibTransId="{5DB6993A-AC46-7345-882A-4AEA3EFA14B1}"/>
    <dgm:cxn modelId="{3ECDCA5F-AF27-E644-9D9A-D15789D0771F}" type="presOf" srcId="{F06CFBF0-87D1-471A-8421-5A6BD3AE6330}" destId="{FBD5D9F2-E167-CF42-B562-77B99E4F59A5}" srcOrd="0" destOrd="0" presId="urn:microsoft.com/office/officeart/2008/layout/LinedList"/>
    <dgm:cxn modelId="{C2715E68-2DDA-4F2D-A0EA-5F05480A8270}" srcId="{F06CFBF0-87D1-471A-8421-5A6BD3AE6330}" destId="{F26952A9-5F85-4790-850A-EE0A81815FD7}" srcOrd="6" destOrd="0" parTransId="{E75E3D77-902B-4A1A-9677-4FDA69A6B560}" sibTransId="{E7ACDDD7-8E6B-4A06-A419-AFECAD9E2EA2}"/>
    <dgm:cxn modelId="{7A57DA89-591F-4B29-AADF-699CE6658207}" srcId="{F06CFBF0-87D1-471A-8421-5A6BD3AE6330}" destId="{AB9F1506-D1F2-4D6D-A450-AC29B943E319}" srcOrd="3" destOrd="0" parTransId="{2DB3ED18-5D60-450D-9476-815C77E2916D}" sibTransId="{93209FFC-7576-49B9-B40F-6E116ED8D39D}"/>
    <dgm:cxn modelId="{8F2F4097-F89B-304D-98FC-6D0A017F8926}" type="presOf" srcId="{B7FBC980-8B3D-4D77-A2B0-15413D9D2223}" destId="{6A1082A5-F9CE-7E4B-8DF8-139079A21537}" srcOrd="0" destOrd="0" presId="urn:microsoft.com/office/officeart/2008/layout/LinedList"/>
    <dgm:cxn modelId="{F11409A5-FFB3-4346-A9FF-E6CE0A52F4D7}" type="presOf" srcId="{F26952A9-5F85-4790-850A-EE0A81815FD7}" destId="{4670BEFA-13EF-754C-AB23-CC12E1E269E9}" srcOrd="0" destOrd="0" presId="urn:microsoft.com/office/officeart/2008/layout/LinedList"/>
    <dgm:cxn modelId="{B3273FED-EDC7-43C6-91EC-51680B262530}" srcId="{F06CFBF0-87D1-471A-8421-5A6BD3AE6330}" destId="{22C56434-A454-4D46-8964-A57BF54DC9B0}" srcOrd="5" destOrd="0" parTransId="{AE49F716-AE52-452E-B4A0-AAF72F5C257D}" sibTransId="{A350322E-F9BE-4CF2-B393-9568F834DA70}"/>
    <dgm:cxn modelId="{2C191FF9-3CEF-6242-BCBC-4FA13A610D36}" type="presOf" srcId="{8E8E805F-A4F0-D845-A2FA-4086C75D4BD0}" destId="{A387609F-2D00-E24A-83B1-21702E9A8373}" srcOrd="0" destOrd="0" presId="urn:microsoft.com/office/officeart/2008/layout/LinedList"/>
    <dgm:cxn modelId="{B9C8EBFC-E482-1749-A3F6-F376CF01FE38}" type="presOf" srcId="{AB9F1506-D1F2-4D6D-A450-AC29B943E319}" destId="{6599EEF8-F6D4-554A-AF2C-E4D625679DE1}" srcOrd="0" destOrd="0" presId="urn:microsoft.com/office/officeart/2008/layout/LinedList"/>
    <dgm:cxn modelId="{9AA8A80C-DBD9-6E4D-A709-D0588EFBCA72}" type="presParOf" srcId="{FBD5D9F2-E167-CF42-B562-77B99E4F59A5}" destId="{D47D40BF-142F-9341-BB2E-21EA547FCB12}" srcOrd="0" destOrd="0" presId="urn:microsoft.com/office/officeart/2008/layout/LinedList"/>
    <dgm:cxn modelId="{2726071F-C2A3-5C40-9BF8-A9B822D98334}" type="presParOf" srcId="{FBD5D9F2-E167-CF42-B562-77B99E4F59A5}" destId="{736CB07C-4F34-204D-AC3A-70DE8F3BF607}" srcOrd="1" destOrd="0" presId="urn:microsoft.com/office/officeart/2008/layout/LinedList"/>
    <dgm:cxn modelId="{952CF908-14B9-794F-BC57-5F9409EA8BC5}" type="presParOf" srcId="{736CB07C-4F34-204D-AC3A-70DE8F3BF607}" destId="{A387609F-2D00-E24A-83B1-21702E9A8373}" srcOrd="0" destOrd="0" presId="urn:microsoft.com/office/officeart/2008/layout/LinedList"/>
    <dgm:cxn modelId="{46CE35F4-7115-D941-A6D1-FFB604BF9ED0}" type="presParOf" srcId="{736CB07C-4F34-204D-AC3A-70DE8F3BF607}" destId="{45DBA9C2-0363-E54B-80D9-AEB4A6DB0E4C}" srcOrd="1" destOrd="0" presId="urn:microsoft.com/office/officeart/2008/layout/LinedList"/>
    <dgm:cxn modelId="{F5247637-6F95-9047-AA70-AB55FD36E43A}" type="presParOf" srcId="{FBD5D9F2-E167-CF42-B562-77B99E4F59A5}" destId="{8F9F1F07-7D67-A344-9357-7B7ED02AD3CA}" srcOrd="2" destOrd="0" presId="urn:microsoft.com/office/officeart/2008/layout/LinedList"/>
    <dgm:cxn modelId="{B886A382-CDCA-ED49-85A9-F02F99294C72}" type="presParOf" srcId="{FBD5D9F2-E167-CF42-B562-77B99E4F59A5}" destId="{760E85A6-1791-8248-9729-01F2C4BC5A86}" srcOrd="3" destOrd="0" presId="urn:microsoft.com/office/officeart/2008/layout/LinedList"/>
    <dgm:cxn modelId="{1C64A488-9318-FF49-B7CB-2BA7CAA051AB}" type="presParOf" srcId="{760E85A6-1791-8248-9729-01F2C4BC5A86}" destId="{02A71255-B01F-4F4B-8CB4-050FEFB2963C}" srcOrd="0" destOrd="0" presId="urn:microsoft.com/office/officeart/2008/layout/LinedList"/>
    <dgm:cxn modelId="{2794C1C8-0B5D-4F4F-84FE-737F1DD751F7}" type="presParOf" srcId="{760E85A6-1791-8248-9729-01F2C4BC5A86}" destId="{850D7071-EA0B-6645-B305-C3C211D86FEB}" srcOrd="1" destOrd="0" presId="urn:microsoft.com/office/officeart/2008/layout/LinedList"/>
    <dgm:cxn modelId="{8E87885A-F089-E745-AE26-A36477BED1FC}" type="presParOf" srcId="{FBD5D9F2-E167-CF42-B562-77B99E4F59A5}" destId="{207050DE-09CE-7C4B-9E5A-603C0A2C64BE}" srcOrd="4" destOrd="0" presId="urn:microsoft.com/office/officeart/2008/layout/LinedList"/>
    <dgm:cxn modelId="{49F990D0-01E7-7841-AD6E-35FFC9B4F0AA}" type="presParOf" srcId="{FBD5D9F2-E167-CF42-B562-77B99E4F59A5}" destId="{240ADA95-17CB-A44F-98FA-99751BFC3A2B}" srcOrd="5" destOrd="0" presId="urn:microsoft.com/office/officeart/2008/layout/LinedList"/>
    <dgm:cxn modelId="{1D024C51-3FAA-864D-9AA8-E9D6C68D451D}" type="presParOf" srcId="{240ADA95-17CB-A44F-98FA-99751BFC3A2B}" destId="{53629216-7575-EF41-82AE-9EA14DAEA55D}" srcOrd="0" destOrd="0" presId="urn:microsoft.com/office/officeart/2008/layout/LinedList"/>
    <dgm:cxn modelId="{8ACBE945-FC56-684B-8FFE-31301C5FF807}" type="presParOf" srcId="{240ADA95-17CB-A44F-98FA-99751BFC3A2B}" destId="{F9299845-32BA-994B-9768-D9A513CDEE3A}" srcOrd="1" destOrd="0" presId="urn:microsoft.com/office/officeart/2008/layout/LinedList"/>
    <dgm:cxn modelId="{A82299A4-B070-A04F-9067-17B15551F938}" type="presParOf" srcId="{FBD5D9F2-E167-CF42-B562-77B99E4F59A5}" destId="{F45AC3DC-7D6A-1C43-8E28-C233007E0B73}" srcOrd="6" destOrd="0" presId="urn:microsoft.com/office/officeart/2008/layout/LinedList"/>
    <dgm:cxn modelId="{A1349771-8FB4-3A47-B662-FD2C243CCDE4}" type="presParOf" srcId="{FBD5D9F2-E167-CF42-B562-77B99E4F59A5}" destId="{102CF471-AD3C-DE4B-99F3-583AC855FBF8}" srcOrd="7" destOrd="0" presId="urn:microsoft.com/office/officeart/2008/layout/LinedList"/>
    <dgm:cxn modelId="{EFCA579F-C473-8747-A126-5B157AB6E598}" type="presParOf" srcId="{102CF471-AD3C-DE4B-99F3-583AC855FBF8}" destId="{6599EEF8-F6D4-554A-AF2C-E4D625679DE1}" srcOrd="0" destOrd="0" presId="urn:microsoft.com/office/officeart/2008/layout/LinedList"/>
    <dgm:cxn modelId="{2B799D48-05F3-3D42-8F1B-DAF46352104C}" type="presParOf" srcId="{102CF471-AD3C-DE4B-99F3-583AC855FBF8}" destId="{19D79DED-0D67-8B4F-AD19-71901BE3313A}" srcOrd="1" destOrd="0" presId="urn:microsoft.com/office/officeart/2008/layout/LinedList"/>
    <dgm:cxn modelId="{6B080CFC-E861-0445-A958-F597450C529B}" type="presParOf" srcId="{FBD5D9F2-E167-CF42-B562-77B99E4F59A5}" destId="{D9667FFC-8DE3-1D48-B676-948C25F221CF}" srcOrd="8" destOrd="0" presId="urn:microsoft.com/office/officeart/2008/layout/LinedList"/>
    <dgm:cxn modelId="{5EB23488-A0D5-934B-B1FC-DFBEF757E0D2}" type="presParOf" srcId="{FBD5D9F2-E167-CF42-B562-77B99E4F59A5}" destId="{10916CDF-C727-DF49-A925-5DEDC96C4084}" srcOrd="9" destOrd="0" presId="urn:microsoft.com/office/officeart/2008/layout/LinedList"/>
    <dgm:cxn modelId="{07A19620-2335-7149-973A-CA5D613F0FF1}" type="presParOf" srcId="{10916CDF-C727-DF49-A925-5DEDC96C4084}" destId="{6A1082A5-F9CE-7E4B-8DF8-139079A21537}" srcOrd="0" destOrd="0" presId="urn:microsoft.com/office/officeart/2008/layout/LinedList"/>
    <dgm:cxn modelId="{4773A778-D44B-054B-A48B-20214F29F105}" type="presParOf" srcId="{10916CDF-C727-DF49-A925-5DEDC96C4084}" destId="{FDED5B02-2237-E54B-9A90-CE3582D86C34}" srcOrd="1" destOrd="0" presId="urn:microsoft.com/office/officeart/2008/layout/LinedList"/>
    <dgm:cxn modelId="{E6AC59A5-86E4-6F4E-BEF9-9CB1668C432D}" type="presParOf" srcId="{FBD5D9F2-E167-CF42-B562-77B99E4F59A5}" destId="{E39C1D43-5145-0B4A-94FD-D4BAA0F52D66}" srcOrd="10" destOrd="0" presId="urn:microsoft.com/office/officeart/2008/layout/LinedList"/>
    <dgm:cxn modelId="{379BD35D-5961-5C4C-9C21-4D46BF923949}" type="presParOf" srcId="{FBD5D9F2-E167-CF42-B562-77B99E4F59A5}" destId="{4E1D91CC-1AD9-DB4F-845B-CAC6D4E7123F}" srcOrd="11" destOrd="0" presId="urn:microsoft.com/office/officeart/2008/layout/LinedList"/>
    <dgm:cxn modelId="{2D891F98-91A7-8241-906F-D4ED28F59C3A}" type="presParOf" srcId="{4E1D91CC-1AD9-DB4F-845B-CAC6D4E7123F}" destId="{794722F8-2DD5-714D-BEF9-8D03A7827FD2}" srcOrd="0" destOrd="0" presId="urn:microsoft.com/office/officeart/2008/layout/LinedList"/>
    <dgm:cxn modelId="{7C260EA3-C6F2-8645-9295-8C0C6E13EC98}" type="presParOf" srcId="{4E1D91CC-1AD9-DB4F-845B-CAC6D4E7123F}" destId="{A342DB13-9218-D048-A649-D1DBE0CD16CD}" srcOrd="1" destOrd="0" presId="urn:microsoft.com/office/officeart/2008/layout/LinedList"/>
    <dgm:cxn modelId="{C9D6DCDB-491F-4F44-A02F-72988093174A}" type="presParOf" srcId="{FBD5D9F2-E167-CF42-B562-77B99E4F59A5}" destId="{92D331F9-6065-3748-BB3F-AE9FC7F927B9}" srcOrd="12" destOrd="0" presId="urn:microsoft.com/office/officeart/2008/layout/LinedList"/>
    <dgm:cxn modelId="{B3A89C50-45F6-EA46-8513-B551959F202D}" type="presParOf" srcId="{FBD5D9F2-E167-CF42-B562-77B99E4F59A5}" destId="{C02AB0D7-867F-F846-ACEF-CC7B0E20EC26}" srcOrd="13" destOrd="0" presId="urn:microsoft.com/office/officeart/2008/layout/LinedList"/>
    <dgm:cxn modelId="{0EF13A2D-CB81-1649-8098-B49F10959187}" type="presParOf" srcId="{C02AB0D7-867F-F846-ACEF-CC7B0E20EC26}" destId="{4670BEFA-13EF-754C-AB23-CC12E1E269E9}" srcOrd="0" destOrd="0" presId="urn:microsoft.com/office/officeart/2008/layout/LinedList"/>
    <dgm:cxn modelId="{38054702-8153-8A45-BF5E-2FC1CA4EE8C2}" type="presParOf" srcId="{C02AB0D7-867F-F846-ACEF-CC7B0E20EC26}" destId="{43472817-C345-5D44-97A2-16CA5FC203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1AE1F-F6E1-D942-90DA-CA43DCCA5CA0}"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1B08EE5-B986-F045-ADD6-AAF2D5F067DA}">
      <dgm:prSet phldrT="[Text]"/>
      <dgm:spPr/>
      <dgm:t>
        <a:bodyPr/>
        <a:lstStyle/>
        <a:p>
          <a:r>
            <a:rPr lang="en-US">
              <a:latin typeface="Calibri" panose="020F0502020204030204" pitchFamily="34" charset="0"/>
              <a:cs typeface="Calibri" panose="020F0502020204030204" pitchFamily="34" charset="0"/>
            </a:rPr>
            <a:t>Market Overview</a:t>
          </a:r>
        </a:p>
      </dgm:t>
    </dgm:pt>
    <dgm:pt modelId="{ADD0B2DF-BBA4-FD4F-9B78-129A966B76FE}" type="parTrans" cxnId="{9311650A-692F-964F-ABD2-12F4EF35C391}">
      <dgm:prSet/>
      <dgm:spPr/>
      <dgm:t>
        <a:bodyPr/>
        <a:lstStyle/>
        <a:p>
          <a:endParaRPr lang="en-US">
            <a:latin typeface="Calibri" panose="020F0502020204030204" pitchFamily="34" charset="0"/>
            <a:cs typeface="Calibri" panose="020F0502020204030204" pitchFamily="34" charset="0"/>
          </a:endParaRPr>
        </a:p>
      </dgm:t>
    </dgm:pt>
    <dgm:pt modelId="{CF146126-3F08-8D4B-B567-724D8262066A}" type="sibTrans" cxnId="{9311650A-692F-964F-ABD2-12F4EF35C391}">
      <dgm:prSet/>
      <dgm:spPr/>
      <dgm:t>
        <a:bodyPr/>
        <a:lstStyle/>
        <a:p>
          <a:endParaRPr lang="en-US">
            <a:latin typeface="Calibri" panose="020F0502020204030204" pitchFamily="34" charset="0"/>
            <a:cs typeface="Calibri" panose="020F0502020204030204" pitchFamily="34" charset="0"/>
          </a:endParaRPr>
        </a:p>
      </dgm:t>
    </dgm:pt>
    <dgm:pt modelId="{32DC1FA9-82D0-E040-8C2E-FAD9072B76D9}">
      <dgm:prSet phldrT="[Text]"/>
      <dgm:spPr/>
      <dgm:t>
        <a:bodyPr/>
        <a:lstStyle/>
        <a:p>
          <a:pPr rtl="0"/>
          <a:r>
            <a:rPr lang="en-US">
              <a:latin typeface="Calibri"/>
              <a:cs typeface="Calibri"/>
            </a:rPr>
            <a:t>Semiconductors are a core component of electronics and a vital input of products that range from devices to internet providers and telecommunications </a:t>
          </a:r>
        </a:p>
      </dgm:t>
    </dgm:pt>
    <dgm:pt modelId="{E5ACEA85-47AD-4049-BB9A-B11CAB6C9304}" type="parTrans" cxnId="{B1DB9D13-F3B4-E74A-A3F9-2FC3FFBFB3AB}">
      <dgm:prSet/>
      <dgm:spPr/>
      <dgm:t>
        <a:bodyPr/>
        <a:lstStyle/>
        <a:p>
          <a:endParaRPr lang="en-US">
            <a:latin typeface="Calibri" panose="020F0502020204030204" pitchFamily="34" charset="0"/>
            <a:cs typeface="Calibri" panose="020F0502020204030204" pitchFamily="34" charset="0"/>
          </a:endParaRPr>
        </a:p>
      </dgm:t>
    </dgm:pt>
    <dgm:pt modelId="{59C43A31-1B7F-644E-AA06-64810354411B}" type="sibTrans" cxnId="{B1DB9D13-F3B4-E74A-A3F9-2FC3FFBFB3AB}">
      <dgm:prSet/>
      <dgm:spPr/>
      <dgm:t>
        <a:bodyPr/>
        <a:lstStyle/>
        <a:p>
          <a:endParaRPr lang="en-US">
            <a:latin typeface="Calibri" panose="020F0502020204030204" pitchFamily="34" charset="0"/>
            <a:cs typeface="Calibri" panose="020F0502020204030204" pitchFamily="34" charset="0"/>
          </a:endParaRPr>
        </a:p>
      </dgm:t>
    </dgm:pt>
    <dgm:pt modelId="{3162EF9C-B5E5-0C49-BDD9-E2EE2188F695}">
      <dgm:prSet phldrT="[Text]"/>
      <dgm:spPr/>
      <dgm:t>
        <a:bodyPr/>
        <a:lstStyle/>
        <a:p>
          <a:r>
            <a:rPr lang="en-US">
              <a:latin typeface="Calibri"/>
              <a:cs typeface="Calibri"/>
            </a:rPr>
            <a:t>The products that this industry provides are a major input for other technologies which has lead to demand from various markets</a:t>
          </a:r>
        </a:p>
      </dgm:t>
    </dgm:pt>
    <dgm:pt modelId="{F11FB767-A0B5-D248-BDDF-404B399E3DD5}" type="parTrans" cxnId="{E7615BCA-CD9D-A845-BC15-46A833C58D07}">
      <dgm:prSet/>
      <dgm:spPr/>
      <dgm:t>
        <a:bodyPr/>
        <a:lstStyle/>
        <a:p>
          <a:endParaRPr lang="en-US">
            <a:latin typeface="Calibri" panose="020F0502020204030204" pitchFamily="34" charset="0"/>
            <a:cs typeface="Calibri" panose="020F0502020204030204" pitchFamily="34" charset="0"/>
          </a:endParaRPr>
        </a:p>
      </dgm:t>
    </dgm:pt>
    <dgm:pt modelId="{5EFDBA9E-5DE5-014E-B630-161026A02F22}" type="sibTrans" cxnId="{E7615BCA-CD9D-A845-BC15-46A833C58D07}">
      <dgm:prSet/>
      <dgm:spPr/>
      <dgm:t>
        <a:bodyPr/>
        <a:lstStyle/>
        <a:p>
          <a:endParaRPr lang="en-US">
            <a:latin typeface="Calibri" panose="020F0502020204030204" pitchFamily="34" charset="0"/>
            <a:cs typeface="Calibri" panose="020F0502020204030204" pitchFamily="34" charset="0"/>
          </a:endParaRPr>
        </a:p>
      </dgm:t>
    </dgm:pt>
    <dgm:pt modelId="{4CBAD89A-A0E8-F044-B4A1-12DAAEE779BF}">
      <dgm:prSet phldrT="[Text]"/>
      <dgm:spPr/>
      <dgm:t>
        <a:bodyPr/>
        <a:lstStyle/>
        <a:p>
          <a:pPr rtl="0"/>
          <a:r>
            <a:rPr lang="en-US">
              <a:latin typeface="Calibri"/>
              <a:cs typeface="Calibri"/>
            </a:rPr>
            <a:t>Major Products </a:t>
          </a:r>
        </a:p>
      </dgm:t>
    </dgm:pt>
    <dgm:pt modelId="{D1FA6AFD-620E-AE4E-A0D6-3D74684E19E5}" type="parTrans" cxnId="{EFA55AB2-9509-5A46-8748-081FBE751857}">
      <dgm:prSet/>
      <dgm:spPr/>
      <dgm:t>
        <a:bodyPr/>
        <a:lstStyle/>
        <a:p>
          <a:endParaRPr lang="en-US">
            <a:latin typeface="Calibri" panose="020F0502020204030204" pitchFamily="34" charset="0"/>
            <a:cs typeface="Calibri" panose="020F0502020204030204" pitchFamily="34" charset="0"/>
          </a:endParaRPr>
        </a:p>
      </dgm:t>
    </dgm:pt>
    <dgm:pt modelId="{F1288084-A089-5D49-85BA-1DE1584A4312}" type="sibTrans" cxnId="{EFA55AB2-9509-5A46-8748-081FBE751857}">
      <dgm:prSet/>
      <dgm:spPr/>
      <dgm:t>
        <a:bodyPr/>
        <a:lstStyle/>
        <a:p>
          <a:endParaRPr lang="en-US">
            <a:latin typeface="Calibri" panose="020F0502020204030204" pitchFamily="34" charset="0"/>
            <a:cs typeface="Calibri" panose="020F0502020204030204" pitchFamily="34" charset="0"/>
          </a:endParaRPr>
        </a:p>
      </dgm:t>
    </dgm:pt>
    <dgm:pt modelId="{277501F7-0796-6B46-9324-B61A0D5E0375}">
      <dgm:prSet phldrT="[Text]"/>
      <dgm:spPr/>
      <dgm:t>
        <a:bodyPr/>
        <a:lstStyle/>
        <a:p>
          <a:r>
            <a:rPr lang="en-US">
              <a:latin typeface="Calibri" panose="020F0502020204030204" pitchFamily="34" charset="0"/>
              <a:cs typeface="Calibri" panose="020F0502020204030204" pitchFamily="34" charset="0"/>
            </a:rPr>
            <a:t>Products that are fabricated in this industry include microprocessors, memory, and integrated circuits. </a:t>
          </a:r>
        </a:p>
      </dgm:t>
    </dgm:pt>
    <dgm:pt modelId="{A18BDA32-D31A-AB42-819E-3C85D7A937A1}" type="parTrans" cxnId="{7E3BCA8B-FA14-614B-8BF7-038BC5A8C9D1}">
      <dgm:prSet/>
      <dgm:spPr/>
      <dgm:t>
        <a:bodyPr/>
        <a:lstStyle/>
        <a:p>
          <a:endParaRPr lang="en-US">
            <a:latin typeface="Calibri" panose="020F0502020204030204" pitchFamily="34" charset="0"/>
            <a:cs typeface="Calibri" panose="020F0502020204030204" pitchFamily="34" charset="0"/>
          </a:endParaRPr>
        </a:p>
      </dgm:t>
    </dgm:pt>
    <dgm:pt modelId="{645173B8-C65F-DB49-A7F3-C885C2941E2F}" type="sibTrans" cxnId="{7E3BCA8B-FA14-614B-8BF7-038BC5A8C9D1}">
      <dgm:prSet/>
      <dgm:spPr/>
      <dgm:t>
        <a:bodyPr/>
        <a:lstStyle/>
        <a:p>
          <a:endParaRPr lang="en-US">
            <a:latin typeface="Calibri" panose="020F0502020204030204" pitchFamily="34" charset="0"/>
            <a:cs typeface="Calibri" panose="020F0502020204030204" pitchFamily="34" charset="0"/>
          </a:endParaRPr>
        </a:p>
      </dgm:t>
    </dgm:pt>
    <dgm:pt modelId="{27B36059-BB3E-7945-ABED-9FB4BFEB34DC}">
      <dgm:prSet phldrT="[Text]"/>
      <dgm:spPr/>
      <dgm:t>
        <a:bodyPr/>
        <a:lstStyle/>
        <a:p>
          <a:r>
            <a:rPr lang="en-US">
              <a:latin typeface="Calibri"/>
              <a:cs typeface="Calibri"/>
            </a:rPr>
            <a:t>Strategic Advantages</a:t>
          </a:r>
        </a:p>
      </dgm:t>
    </dgm:pt>
    <dgm:pt modelId="{25476DEF-D82C-5E44-8C69-2EFE1B6DC700}" type="parTrans" cxnId="{8AA74156-EDE0-3445-8493-3832DA8F3C06}">
      <dgm:prSet/>
      <dgm:spPr/>
      <dgm:t>
        <a:bodyPr/>
        <a:lstStyle/>
        <a:p>
          <a:endParaRPr lang="en-US">
            <a:latin typeface="Calibri" panose="020F0502020204030204" pitchFamily="34" charset="0"/>
            <a:cs typeface="Calibri" panose="020F0502020204030204" pitchFamily="34" charset="0"/>
          </a:endParaRPr>
        </a:p>
      </dgm:t>
    </dgm:pt>
    <dgm:pt modelId="{E655AB88-A54A-694A-B82A-632353E83C21}" type="sibTrans" cxnId="{8AA74156-EDE0-3445-8493-3832DA8F3C06}">
      <dgm:prSet/>
      <dgm:spPr/>
      <dgm:t>
        <a:bodyPr/>
        <a:lstStyle/>
        <a:p>
          <a:endParaRPr lang="en-US">
            <a:latin typeface="Calibri" panose="020F0502020204030204" pitchFamily="34" charset="0"/>
            <a:cs typeface="Calibri" panose="020F0502020204030204" pitchFamily="34" charset="0"/>
          </a:endParaRPr>
        </a:p>
      </dgm:t>
    </dgm:pt>
    <dgm:pt modelId="{DD5E1D2A-20D9-524F-9C3A-02C81291D450}">
      <dgm:prSet phldrT="[Text]"/>
      <dgm:spPr/>
      <dgm:t>
        <a:bodyPr/>
        <a:lstStyle/>
        <a:p>
          <a:r>
            <a:rPr lang="en-US">
              <a:latin typeface="Calibri" panose="020F0502020204030204" pitchFamily="34" charset="0"/>
              <a:cs typeface="Calibri" panose="020F0502020204030204" pitchFamily="34" charset="0"/>
            </a:rPr>
            <a:t>Texas Instruments is the world’s largest supplier of analog semiconductors and embedded processors. </a:t>
          </a:r>
        </a:p>
      </dgm:t>
    </dgm:pt>
    <dgm:pt modelId="{0F4193FD-893E-0042-BC8B-BE1728B94BB2}" type="parTrans" cxnId="{50307AAB-3CF2-1D48-A171-1F27BAAECF5B}">
      <dgm:prSet/>
      <dgm:spPr/>
      <dgm:t>
        <a:bodyPr/>
        <a:lstStyle/>
        <a:p>
          <a:endParaRPr lang="en-US">
            <a:latin typeface="Calibri" panose="020F0502020204030204" pitchFamily="34" charset="0"/>
            <a:cs typeface="Calibri" panose="020F0502020204030204" pitchFamily="34" charset="0"/>
          </a:endParaRPr>
        </a:p>
      </dgm:t>
    </dgm:pt>
    <dgm:pt modelId="{7D227DC1-FF84-474C-B11B-D0819BB41554}" type="sibTrans" cxnId="{50307AAB-3CF2-1D48-A171-1F27BAAECF5B}">
      <dgm:prSet/>
      <dgm:spPr/>
      <dgm:t>
        <a:bodyPr/>
        <a:lstStyle/>
        <a:p>
          <a:endParaRPr lang="en-US">
            <a:latin typeface="Calibri" panose="020F0502020204030204" pitchFamily="34" charset="0"/>
            <a:cs typeface="Calibri" panose="020F0502020204030204" pitchFamily="34" charset="0"/>
          </a:endParaRPr>
        </a:p>
      </dgm:t>
    </dgm:pt>
    <dgm:pt modelId="{62D69EED-9191-4A41-82CE-5BDDCEA1DC57}">
      <dgm:prSet phldrT="[Text]"/>
      <dgm:spPr/>
      <dgm:t>
        <a:bodyPr/>
        <a:lstStyle/>
        <a:p>
          <a:r>
            <a:rPr lang="en-US">
              <a:latin typeface="Calibri" panose="020F0502020204030204" pitchFamily="34" charset="0"/>
              <a:cs typeface="Calibri" panose="020F0502020204030204" pitchFamily="34" charset="0"/>
            </a:rPr>
            <a:t>They have made acquisitions in the past that have helped them focus on increasing their market share in analog and digital signal processors (DSPs) as those components become more widespread in telecommunications and medical equipment </a:t>
          </a:r>
        </a:p>
      </dgm:t>
    </dgm:pt>
    <dgm:pt modelId="{61FD3AD9-F2AD-F541-907C-592E6FBDDB83}" type="parTrans" cxnId="{953943F7-1A46-FB43-8A2A-B0A336E7D587}">
      <dgm:prSet/>
      <dgm:spPr/>
      <dgm:t>
        <a:bodyPr/>
        <a:lstStyle/>
        <a:p>
          <a:endParaRPr lang="en-US">
            <a:latin typeface="Calibri" panose="020F0502020204030204" pitchFamily="34" charset="0"/>
            <a:cs typeface="Calibri" panose="020F0502020204030204" pitchFamily="34" charset="0"/>
          </a:endParaRPr>
        </a:p>
      </dgm:t>
    </dgm:pt>
    <dgm:pt modelId="{C15F5ACE-E470-8D40-8BD7-B94DF7FE99FA}" type="sibTrans" cxnId="{953943F7-1A46-FB43-8A2A-B0A336E7D587}">
      <dgm:prSet/>
      <dgm:spPr/>
      <dgm:t>
        <a:bodyPr/>
        <a:lstStyle/>
        <a:p>
          <a:endParaRPr lang="en-US">
            <a:latin typeface="Calibri" panose="020F0502020204030204" pitchFamily="34" charset="0"/>
            <a:cs typeface="Calibri" panose="020F0502020204030204" pitchFamily="34" charset="0"/>
          </a:endParaRPr>
        </a:p>
      </dgm:t>
    </dgm:pt>
    <dgm:pt modelId="{2BDC8E49-8AD0-0544-A7A9-8F864F7C2D4C}">
      <dgm:prSet phldrT="[Text]"/>
      <dgm:spPr/>
      <dgm:t>
        <a:bodyPr/>
        <a:lstStyle/>
        <a:p>
          <a:r>
            <a:rPr lang="en-US">
              <a:latin typeface="Calibri" panose="020F0502020204030204" pitchFamily="34" charset="0"/>
              <a:cs typeface="Calibri" panose="020F0502020204030204" pitchFamily="34" charset="0"/>
            </a:rPr>
            <a:t>Microprocessors perform calculations using binary-coded decimal (BCD) arithmetic. Memory units are used in conjuncture with microprocessors to store data temporarily </a:t>
          </a:r>
        </a:p>
      </dgm:t>
    </dgm:pt>
    <dgm:pt modelId="{5B218976-6BF5-A947-B6C8-5D7947726638}" type="parTrans" cxnId="{C03DED01-698C-C345-8F44-5D33DEE94CFD}">
      <dgm:prSet/>
      <dgm:spPr/>
      <dgm:t>
        <a:bodyPr/>
        <a:lstStyle/>
        <a:p>
          <a:endParaRPr lang="en-US">
            <a:latin typeface="Calibri" panose="020F0502020204030204" pitchFamily="34" charset="0"/>
            <a:cs typeface="Calibri" panose="020F0502020204030204" pitchFamily="34" charset="0"/>
          </a:endParaRPr>
        </a:p>
      </dgm:t>
    </dgm:pt>
    <dgm:pt modelId="{C440DB46-F8B9-8248-994A-22CF5407665A}" type="sibTrans" cxnId="{C03DED01-698C-C345-8F44-5D33DEE94CFD}">
      <dgm:prSet/>
      <dgm:spPr/>
    </dgm:pt>
    <dgm:pt modelId="{71D731F8-33C6-924F-9F71-09B969003EB8}">
      <dgm:prSet phldrT="[Text]"/>
      <dgm:spPr/>
      <dgm:t>
        <a:bodyPr/>
        <a:lstStyle/>
        <a:p>
          <a:r>
            <a:rPr lang="en-US">
              <a:latin typeface="Calibri" panose="020F0502020204030204" pitchFamily="34" charset="0"/>
              <a:cs typeface="Calibri" panose="020F0502020204030204" pitchFamily="34" charset="0"/>
            </a:rPr>
            <a:t>Integrated circuits are the core components in all technology products which is composed of a collection of electronic components. </a:t>
          </a:r>
        </a:p>
      </dgm:t>
    </dgm:pt>
    <dgm:pt modelId="{521130E2-7A63-3047-A3D0-1A866F2C68F6}" type="parTrans" cxnId="{C730D8CC-EBCD-6645-AE40-2B440988533C}">
      <dgm:prSet/>
      <dgm:spPr/>
      <dgm:t>
        <a:bodyPr/>
        <a:lstStyle/>
        <a:p>
          <a:endParaRPr lang="en-US">
            <a:latin typeface="Calibri" panose="020F0502020204030204" pitchFamily="34" charset="0"/>
            <a:cs typeface="Calibri" panose="020F0502020204030204" pitchFamily="34" charset="0"/>
          </a:endParaRPr>
        </a:p>
      </dgm:t>
    </dgm:pt>
    <dgm:pt modelId="{E10D474F-3349-464F-968E-1DDE70D63950}" type="sibTrans" cxnId="{C730D8CC-EBCD-6645-AE40-2B440988533C}">
      <dgm:prSet/>
      <dgm:spPr/>
    </dgm:pt>
    <dgm:pt modelId="{90D4BF80-3187-C549-83FA-A1F0B2AE9980}">
      <dgm:prSet phldrT="[Text]"/>
      <dgm:spPr/>
      <dgm:t>
        <a:bodyPr/>
        <a:lstStyle/>
        <a:p>
          <a:endParaRPr lang="en-US">
            <a:latin typeface="Calibri" panose="020F0502020204030204" pitchFamily="34" charset="0"/>
            <a:cs typeface="Calibri" panose="020F0502020204030204" pitchFamily="34" charset="0"/>
          </a:endParaRPr>
        </a:p>
      </dgm:t>
    </dgm:pt>
    <dgm:pt modelId="{1596C534-062F-9949-AFD3-CC0BFC4BCA68}" type="parTrans" cxnId="{8C573F86-FE89-D744-82E6-BAB4D9AE3D70}">
      <dgm:prSet/>
      <dgm:spPr/>
      <dgm:t>
        <a:bodyPr/>
        <a:lstStyle/>
        <a:p>
          <a:endParaRPr lang="en-US">
            <a:latin typeface="Calibri" panose="020F0502020204030204" pitchFamily="34" charset="0"/>
            <a:cs typeface="Calibri" panose="020F0502020204030204" pitchFamily="34" charset="0"/>
          </a:endParaRPr>
        </a:p>
      </dgm:t>
    </dgm:pt>
    <dgm:pt modelId="{98F267B5-BB59-9049-8C4F-3B1064745892}" type="sibTrans" cxnId="{8C573F86-FE89-D744-82E6-BAB4D9AE3D70}">
      <dgm:prSet/>
      <dgm:spPr/>
      <dgm:t>
        <a:bodyPr/>
        <a:lstStyle/>
        <a:p>
          <a:endParaRPr lang="en-US">
            <a:latin typeface="Calibri" panose="020F0502020204030204" pitchFamily="34" charset="0"/>
            <a:cs typeface="Calibri" panose="020F0502020204030204" pitchFamily="34" charset="0"/>
          </a:endParaRPr>
        </a:p>
      </dgm:t>
    </dgm:pt>
    <dgm:pt modelId="{EA2E97A4-00CA-C242-881E-E9217D3154B1}">
      <dgm:prSet phldrT="[Text]"/>
      <dgm:spPr/>
      <dgm:t>
        <a:bodyPr/>
        <a:lstStyle/>
        <a:p>
          <a:endParaRPr lang="en-US">
            <a:latin typeface="Calibri" panose="020F0502020204030204" pitchFamily="34" charset="0"/>
            <a:cs typeface="Calibri" panose="020F0502020204030204" pitchFamily="34" charset="0"/>
          </a:endParaRPr>
        </a:p>
      </dgm:t>
    </dgm:pt>
    <dgm:pt modelId="{3E03B4C5-A3D9-594B-A9F2-CA91952145E5}" type="parTrans" cxnId="{727F3A38-7EB0-3743-99DA-3144F98353C7}">
      <dgm:prSet/>
      <dgm:spPr/>
      <dgm:t>
        <a:bodyPr/>
        <a:lstStyle/>
        <a:p>
          <a:endParaRPr lang="en-US">
            <a:latin typeface="Calibri" panose="020F0502020204030204" pitchFamily="34" charset="0"/>
            <a:cs typeface="Calibri" panose="020F0502020204030204" pitchFamily="34" charset="0"/>
          </a:endParaRPr>
        </a:p>
      </dgm:t>
    </dgm:pt>
    <dgm:pt modelId="{2B965238-7383-314F-B7D0-6E4297FCFF66}" type="sibTrans" cxnId="{727F3A38-7EB0-3743-99DA-3144F98353C7}">
      <dgm:prSet/>
      <dgm:spPr/>
      <dgm:t>
        <a:bodyPr/>
        <a:lstStyle/>
        <a:p>
          <a:endParaRPr lang="en-US">
            <a:latin typeface="Calibri" panose="020F0502020204030204" pitchFamily="34" charset="0"/>
            <a:cs typeface="Calibri" panose="020F0502020204030204" pitchFamily="34" charset="0"/>
          </a:endParaRPr>
        </a:p>
      </dgm:t>
    </dgm:pt>
    <dgm:pt modelId="{19BA1769-6392-6C4A-A14F-88C221E2DA49}">
      <dgm:prSet phldrT="[Text]"/>
      <dgm:spPr/>
      <dgm:t>
        <a:bodyPr/>
        <a:lstStyle/>
        <a:p>
          <a:endParaRPr lang="en-US">
            <a:latin typeface="Calibri" panose="020F0502020204030204" pitchFamily="34" charset="0"/>
            <a:cs typeface="Calibri" panose="020F0502020204030204" pitchFamily="34" charset="0"/>
          </a:endParaRPr>
        </a:p>
      </dgm:t>
    </dgm:pt>
    <dgm:pt modelId="{F0C13E7C-428F-5A4D-B419-107A5BC0D668}" type="parTrans" cxnId="{B63C1CE8-6AEE-3E4A-9F19-146C1B4127B3}">
      <dgm:prSet/>
      <dgm:spPr/>
      <dgm:t>
        <a:bodyPr/>
        <a:lstStyle/>
        <a:p>
          <a:endParaRPr lang="en-US">
            <a:latin typeface="Calibri" panose="020F0502020204030204" pitchFamily="34" charset="0"/>
            <a:cs typeface="Calibri" panose="020F0502020204030204" pitchFamily="34" charset="0"/>
          </a:endParaRPr>
        </a:p>
      </dgm:t>
    </dgm:pt>
    <dgm:pt modelId="{9B4E5192-2619-FF4F-A6F1-39D5FCBA2F2A}" type="sibTrans" cxnId="{B63C1CE8-6AEE-3E4A-9F19-146C1B4127B3}">
      <dgm:prSet/>
      <dgm:spPr/>
      <dgm:t>
        <a:bodyPr/>
        <a:lstStyle/>
        <a:p>
          <a:endParaRPr lang="en-US">
            <a:latin typeface="Calibri" panose="020F0502020204030204" pitchFamily="34" charset="0"/>
            <a:cs typeface="Calibri" panose="020F0502020204030204" pitchFamily="34" charset="0"/>
          </a:endParaRPr>
        </a:p>
      </dgm:t>
    </dgm:pt>
    <dgm:pt modelId="{B234C742-F972-DB49-B375-FE5CF2E62A86}">
      <dgm:prSet phldrT="[Text]"/>
      <dgm:spPr/>
      <dgm:t>
        <a:bodyPr/>
        <a:lstStyle/>
        <a:p>
          <a:endParaRPr lang="en-US">
            <a:latin typeface="Calibri" panose="020F0502020204030204" pitchFamily="34" charset="0"/>
            <a:cs typeface="Calibri" panose="020F0502020204030204" pitchFamily="34" charset="0"/>
          </a:endParaRPr>
        </a:p>
      </dgm:t>
    </dgm:pt>
    <dgm:pt modelId="{8C658713-2442-B24F-A2CB-F1F76A41A071}" type="parTrans" cxnId="{E2820C0F-2F6C-CC45-9C45-9DF64BCCCEFD}">
      <dgm:prSet/>
      <dgm:spPr/>
      <dgm:t>
        <a:bodyPr/>
        <a:lstStyle/>
        <a:p>
          <a:endParaRPr lang="en-US">
            <a:latin typeface="Calibri" panose="020F0502020204030204" pitchFamily="34" charset="0"/>
            <a:cs typeface="Calibri" panose="020F0502020204030204" pitchFamily="34" charset="0"/>
          </a:endParaRPr>
        </a:p>
      </dgm:t>
    </dgm:pt>
    <dgm:pt modelId="{E9334C83-9646-0747-AB7D-14CA03BD085E}" type="sibTrans" cxnId="{E2820C0F-2F6C-CC45-9C45-9DF64BCCCEFD}">
      <dgm:prSet/>
      <dgm:spPr/>
      <dgm:t>
        <a:bodyPr/>
        <a:lstStyle/>
        <a:p>
          <a:endParaRPr lang="en-US">
            <a:latin typeface="Calibri" panose="020F0502020204030204" pitchFamily="34" charset="0"/>
            <a:cs typeface="Calibri" panose="020F0502020204030204" pitchFamily="34" charset="0"/>
          </a:endParaRPr>
        </a:p>
      </dgm:t>
    </dgm:pt>
    <dgm:pt modelId="{5E8A16B3-5FF8-7241-9BCA-855560D8E297}" type="pres">
      <dgm:prSet presAssocID="{F021AE1F-F6E1-D942-90DA-CA43DCCA5CA0}" presName="Name0" presStyleCnt="0">
        <dgm:presLayoutVars>
          <dgm:dir/>
          <dgm:animLvl val="lvl"/>
          <dgm:resizeHandles val="exact"/>
        </dgm:presLayoutVars>
      </dgm:prSet>
      <dgm:spPr/>
    </dgm:pt>
    <dgm:pt modelId="{BEA1FEE3-B861-8741-AC7F-0DE52BA2BDC5}" type="pres">
      <dgm:prSet presAssocID="{61B08EE5-B986-F045-ADD6-AAF2D5F067DA}" presName="composite" presStyleCnt="0"/>
      <dgm:spPr/>
    </dgm:pt>
    <dgm:pt modelId="{FE9C01EC-2AE2-A744-A348-88C6A38FE8D8}" type="pres">
      <dgm:prSet presAssocID="{61B08EE5-B986-F045-ADD6-AAF2D5F067DA}" presName="parTx" presStyleLbl="alignNode1" presStyleIdx="0" presStyleCnt="3">
        <dgm:presLayoutVars>
          <dgm:chMax val="0"/>
          <dgm:chPref val="0"/>
          <dgm:bulletEnabled val="1"/>
        </dgm:presLayoutVars>
      </dgm:prSet>
      <dgm:spPr/>
    </dgm:pt>
    <dgm:pt modelId="{27A84640-7CB7-2D44-88B5-E01605345CE5}" type="pres">
      <dgm:prSet presAssocID="{61B08EE5-B986-F045-ADD6-AAF2D5F067DA}" presName="desTx" presStyleLbl="alignAccFollowNode1" presStyleIdx="0" presStyleCnt="3">
        <dgm:presLayoutVars>
          <dgm:bulletEnabled val="1"/>
        </dgm:presLayoutVars>
      </dgm:prSet>
      <dgm:spPr/>
    </dgm:pt>
    <dgm:pt modelId="{A8726EDF-5C42-DF4E-AAF4-A46734C0D040}" type="pres">
      <dgm:prSet presAssocID="{CF146126-3F08-8D4B-B567-724D8262066A}" presName="space" presStyleCnt="0"/>
      <dgm:spPr/>
    </dgm:pt>
    <dgm:pt modelId="{E2BE66C8-91FF-AE4D-8455-5BCDC47EDC69}" type="pres">
      <dgm:prSet presAssocID="{4CBAD89A-A0E8-F044-B4A1-12DAAEE779BF}" presName="composite" presStyleCnt="0"/>
      <dgm:spPr/>
    </dgm:pt>
    <dgm:pt modelId="{AB9C30F0-FFFD-0A47-894A-36DA0C09923C}" type="pres">
      <dgm:prSet presAssocID="{4CBAD89A-A0E8-F044-B4A1-12DAAEE779BF}" presName="parTx" presStyleLbl="alignNode1" presStyleIdx="1" presStyleCnt="3">
        <dgm:presLayoutVars>
          <dgm:chMax val="0"/>
          <dgm:chPref val="0"/>
          <dgm:bulletEnabled val="1"/>
        </dgm:presLayoutVars>
      </dgm:prSet>
      <dgm:spPr/>
    </dgm:pt>
    <dgm:pt modelId="{94B1B854-AFB1-BC40-BF2C-332746A0E0A1}" type="pres">
      <dgm:prSet presAssocID="{4CBAD89A-A0E8-F044-B4A1-12DAAEE779BF}" presName="desTx" presStyleLbl="alignAccFollowNode1" presStyleIdx="1" presStyleCnt="3">
        <dgm:presLayoutVars>
          <dgm:bulletEnabled val="1"/>
        </dgm:presLayoutVars>
      </dgm:prSet>
      <dgm:spPr/>
    </dgm:pt>
    <dgm:pt modelId="{0D6BCB1A-7EB3-404A-B5BF-B3B58CF05AD9}" type="pres">
      <dgm:prSet presAssocID="{F1288084-A089-5D49-85BA-1DE1584A4312}" presName="space" presStyleCnt="0"/>
      <dgm:spPr/>
    </dgm:pt>
    <dgm:pt modelId="{5344AE08-CCEF-F242-9827-3EFE2E35E944}" type="pres">
      <dgm:prSet presAssocID="{27B36059-BB3E-7945-ABED-9FB4BFEB34DC}" presName="composite" presStyleCnt="0"/>
      <dgm:spPr/>
    </dgm:pt>
    <dgm:pt modelId="{FFC5CB37-FBD2-1748-9B13-29463BE6339C}" type="pres">
      <dgm:prSet presAssocID="{27B36059-BB3E-7945-ABED-9FB4BFEB34DC}" presName="parTx" presStyleLbl="alignNode1" presStyleIdx="2" presStyleCnt="3">
        <dgm:presLayoutVars>
          <dgm:chMax val="0"/>
          <dgm:chPref val="0"/>
          <dgm:bulletEnabled val="1"/>
        </dgm:presLayoutVars>
      </dgm:prSet>
      <dgm:spPr/>
    </dgm:pt>
    <dgm:pt modelId="{72A69BE2-147D-7B4E-BDEE-C57322F9FC68}" type="pres">
      <dgm:prSet presAssocID="{27B36059-BB3E-7945-ABED-9FB4BFEB34DC}" presName="desTx" presStyleLbl="alignAccFollowNode1" presStyleIdx="2" presStyleCnt="3">
        <dgm:presLayoutVars>
          <dgm:bulletEnabled val="1"/>
        </dgm:presLayoutVars>
      </dgm:prSet>
      <dgm:spPr/>
    </dgm:pt>
  </dgm:ptLst>
  <dgm:cxnLst>
    <dgm:cxn modelId="{A2E94801-593E-2343-96A5-56CB845BDB82}" type="presOf" srcId="{277501F7-0796-6B46-9324-B61A0D5E0375}" destId="{94B1B854-AFB1-BC40-BF2C-332746A0E0A1}" srcOrd="0" destOrd="0" presId="urn:microsoft.com/office/officeart/2005/8/layout/hList1"/>
    <dgm:cxn modelId="{C03DED01-698C-C345-8F44-5D33DEE94CFD}" srcId="{4CBAD89A-A0E8-F044-B4A1-12DAAEE779BF}" destId="{2BDC8E49-8AD0-0544-A7A9-8F864F7C2D4C}" srcOrd="2" destOrd="0" parTransId="{5B218976-6BF5-A947-B6C8-5D7947726638}" sibTransId="{C440DB46-F8B9-8248-994A-22CF5407665A}"/>
    <dgm:cxn modelId="{9311650A-692F-964F-ABD2-12F4EF35C391}" srcId="{F021AE1F-F6E1-D942-90DA-CA43DCCA5CA0}" destId="{61B08EE5-B986-F045-ADD6-AAF2D5F067DA}" srcOrd="0" destOrd="0" parTransId="{ADD0B2DF-BBA4-FD4F-9B78-129A966B76FE}" sibTransId="{CF146126-3F08-8D4B-B567-724D8262066A}"/>
    <dgm:cxn modelId="{E2820C0F-2F6C-CC45-9C45-9DF64BCCCEFD}" srcId="{4CBAD89A-A0E8-F044-B4A1-12DAAEE779BF}" destId="{B234C742-F972-DB49-B375-FE5CF2E62A86}" srcOrd="3" destOrd="0" parTransId="{8C658713-2442-B24F-A2CB-F1F76A41A071}" sibTransId="{E9334C83-9646-0747-AB7D-14CA03BD085E}"/>
    <dgm:cxn modelId="{B1DB9D13-F3B4-E74A-A3F9-2FC3FFBFB3AB}" srcId="{61B08EE5-B986-F045-ADD6-AAF2D5F067DA}" destId="{32DC1FA9-82D0-E040-8C2E-FAD9072B76D9}" srcOrd="0" destOrd="0" parTransId="{E5ACEA85-47AD-4049-BB9A-B11CAB6C9304}" sibTransId="{59C43A31-1B7F-644E-AA06-64810354411B}"/>
    <dgm:cxn modelId="{22759D16-F74C-9E4B-8DF9-9DA15D867E6A}" type="presOf" srcId="{61B08EE5-B986-F045-ADD6-AAF2D5F067DA}" destId="{FE9C01EC-2AE2-A744-A348-88C6A38FE8D8}" srcOrd="0" destOrd="0" presId="urn:microsoft.com/office/officeart/2005/8/layout/hList1"/>
    <dgm:cxn modelId="{8F10221D-9145-4D49-9F55-67997E4820BA}" type="presOf" srcId="{DD5E1D2A-20D9-524F-9C3A-02C81291D450}" destId="{72A69BE2-147D-7B4E-BDEE-C57322F9FC68}" srcOrd="0" destOrd="0" presId="urn:microsoft.com/office/officeart/2005/8/layout/hList1"/>
    <dgm:cxn modelId="{9C520921-F623-3947-AEA4-8144D3CF994B}" type="presOf" srcId="{32DC1FA9-82D0-E040-8C2E-FAD9072B76D9}" destId="{27A84640-7CB7-2D44-88B5-E01605345CE5}" srcOrd="0" destOrd="0" presId="urn:microsoft.com/office/officeart/2005/8/layout/hList1"/>
    <dgm:cxn modelId="{727F3A38-7EB0-3743-99DA-3144F98353C7}" srcId="{27B36059-BB3E-7945-ABED-9FB4BFEB34DC}" destId="{EA2E97A4-00CA-C242-881E-E9217D3154B1}" srcOrd="1" destOrd="0" parTransId="{3E03B4C5-A3D9-594B-A9F2-CA91952145E5}" sibTransId="{2B965238-7383-314F-B7D0-6E4297FCFF66}"/>
    <dgm:cxn modelId="{7C01FF4B-4C8A-C34C-9F5B-879A09A8E888}" type="presOf" srcId="{F021AE1F-F6E1-D942-90DA-CA43DCCA5CA0}" destId="{5E8A16B3-5FF8-7241-9BCA-855560D8E297}" srcOrd="0" destOrd="0" presId="urn:microsoft.com/office/officeart/2005/8/layout/hList1"/>
    <dgm:cxn modelId="{8AA74156-EDE0-3445-8493-3832DA8F3C06}" srcId="{F021AE1F-F6E1-D942-90DA-CA43DCCA5CA0}" destId="{27B36059-BB3E-7945-ABED-9FB4BFEB34DC}" srcOrd="2" destOrd="0" parTransId="{25476DEF-D82C-5E44-8C69-2EFE1B6DC700}" sibTransId="{E655AB88-A54A-694A-B82A-632353E83C21}"/>
    <dgm:cxn modelId="{3F1D205B-2448-8143-A64B-3BE983BC3E0D}" type="presOf" srcId="{27B36059-BB3E-7945-ABED-9FB4BFEB34DC}" destId="{FFC5CB37-FBD2-1748-9B13-29463BE6339C}" srcOrd="0" destOrd="0" presId="urn:microsoft.com/office/officeart/2005/8/layout/hList1"/>
    <dgm:cxn modelId="{0962835F-60D0-094E-B59D-D8E80F9D2E2D}" type="presOf" srcId="{71D731F8-33C6-924F-9F71-09B969003EB8}" destId="{94B1B854-AFB1-BC40-BF2C-332746A0E0A1}" srcOrd="0" destOrd="4" presId="urn:microsoft.com/office/officeart/2005/8/layout/hList1"/>
    <dgm:cxn modelId="{1F529066-28AA-344E-8304-7A9D1EA1A92C}" type="presOf" srcId="{2BDC8E49-8AD0-0544-A7A9-8F864F7C2D4C}" destId="{94B1B854-AFB1-BC40-BF2C-332746A0E0A1}" srcOrd="0" destOrd="2" presId="urn:microsoft.com/office/officeart/2005/8/layout/hList1"/>
    <dgm:cxn modelId="{D788EE85-7824-2348-A941-7C9480DB91E9}" type="presOf" srcId="{4CBAD89A-A0E8-F044-B4A1-12DAAEE779BF}" destId="{AB9C30F0-FFFD-0A47-894A-36DA0C09923C}" srcOrd="0" destOrd="0" presId="urn:microsoft.com/office/officeart/2005/8/layout/hList1"/>
    <dgm:cxn modelId="{8C573F86-FE89-D744-82E6-BAB4D9AE3D70}" srcId="{61B08EE5-B986-F045-ADD6-AAF2D5F067DA}" destId="{90D4BF80-3187-C549-83FA-A1F0B2AE9980}" srcOrd="1" destOrd="0" parTransId="{1596C534-062F-9949-AFD3-CC0BFC4BCA68}" sibTransId="{98F267B5-BB59-9049-8C4F-3B1064745892}"/>
    <dgm:cxn modelId="{862D1588-2831-044A-AD5D-35E52300A748}" type="presOf" srcId="{62D69EED-9191-4A41-82CE-5BDDCEA1DC57}" destId="{72A69BE2-147D-7B4E-BDEE-C57322F9FC68}" srcOrd="0" destOrd="2" presId="urn:microsoft.com/office/officeart/2005/8/layout/hList1"/>
    <dgm:cxn modelId="{7E3BCA8B-FA14-614B-8BF7-038BC5A8C9D1}" srcId="{4CBAD89A-A0E8-F044-B4A1-12DAAEE779BF}" destId="{277501F7-0796-6B46-9324-B61A0D5E0375}" srcOrd="0" destOrd="0" parTransId="{A18BDA32-D31A-AB42-819E-3C85D7A937A1}" sibTransId="{645173B8-C65F-DB49-A7F3-C885C2941E2F}"/>
    <dgm:cxn modelId="{8F0B4F91-3C72-5A4C-9EF0-C7990D494AB1}" type="presOf" srcId="{3162EF9C-B5E5-0C49-BDD9-E2EE2188F695}" destId="{27A84640-7CB7-2D44-88B5-E01605345CE5}" srcOrd="0" destOrd="2" presId="urn:microsoft.com/office/officeart/2005/8/layout/hList1"/>
    <dgm:cxn modelId="{4344D499-31A3-A144-A8D0-CFF74BEED4E4}" type="presOf" srcId="{19BA1769-6392-6C4A-A14F-88C221E2DA49}" destId="{94B1B854-AFB1-BC40-BF2C-332746A0E0A1}" srcOrd="0" destOrd="1" presId="urn:microsoft.com/office/officeart/2005/8/layout/hList1"/>
    <dgm:cxn modelId="{2B512C9E-4938-1543-867A-4B211739547D}" type="presOf" srcId="{90D4BF80-3187-C549-83FA-A1F0B2AE9980}" destId="{27A84640-7CB7-2D44-88B5-E01605345CE5}" srcOrd="0" destOrd="1" presId="urn:microsoft.com/office/officeart/2005/8/layout/hList1"/>
    <dgm:cxn modelId="{3B9F93A1-2B1D-B248-8C38-9E33B6732B97}" type="presOf" srcId="{B234C742-F972-DB49-B375-FE5CF2E62A86}" destId="{94B1B854-AFB1-BC40-BF2C-332746A0E0A1}" srcOrd="0" destOrd="3" presId="urn:microsoft.com/office/officeart/2005/8/layout/hList1"/>
    <dgm:cxn modelId="{50307AAB-3CF2-1D48-A171-1F27BAAECF5B}" srcId="{27B36059-BB3E-7945-ABED-9FB4BFEB34DC}" destId="{DD5E1D2A-20D9-524F-9C3A-02C81291D450}" srcOrd="0" destOrd="0" parTransId="{0F4193FD-893E-0042-BC8B-BE1728B94BB2}" sibTransId="{7D227DC1-FF84-474C-B11B-D0819BB41554}"/>
    <dgm:cxn modelId="{EFA55AB2-9509-5A46-8748-081FBE751857}" srcId="{F021AE1F-F6E1-D942-90DA-CA43DCCA5CA0}" destId="{4CBAD89A-A0E8-F044-B4A1-12DAAEE779BF}" srcOrd="1" destOrd="0" parTransId="{D1FA6AFD-620E-AE4E-A0D6-3D74684E19E5}" sibTransId="{F1288084-A089-5D49-85BA-1DE1584A4312}"/>
    <dgm:cxn modelId="{E7615BCA-CD9D-A845-BC15-46A833C58D07}" srcId="{61B08EE5-B986-F045-ADD6-AAF2D5F067DA}" destId="{3162EF9C-B5E5-0C49-BDD9-E2EE2188F695}" srcOrd="2" destOrd="0" parTransId="{F11FB767-A0B5-D248-BDDF-404B399E3DD5}" sibTransId="{5EFDBA9E-5DE5-014E-B630-161026A02F22}"/>
    <dgm:cxn modelId="{C730D8CC-EBCD-6645-AE40-2B440988533C}" srcId="{4CBAD89A-A0E8-F044-B4A1-12DAAEE779BF}" destId="{71D731F8-33C6-924F-9F71-09B969003EB8}" srcOrd="4" destOrd="0" parTransId="{521130E2-7A63-3047-A3D0-1A866F2C68F6}" sibTransId="{E10D474F-3349-464F-968E-1DDE70D63950}"/>
    <dgm:cxn modelId="{CB3702DF-FC4B-3F4F-B84A-C3FA295AA74E}" type="presOf" srcId="{EA2E97A4-00CA-C242-881E-E9217D3154B1}" destId="{72A69BE2-147D-7B4E-BDEE-C57322F9FC68}" srcOrd="0" destOrd="1" presId="urn:microsoft.com/office/officeart/2005/8/layout/hList1"/>
    <dgm:cxn modelId="{B63C1CE8-6AEE-3E4A-9F19-146C1B4127B3}" srcId="{4CBAD89A-A0E8-F044-B4A1-12DAAEE779BF}" destId="{19BA1769-6392-6C4A-A14F-88C221E2DA49}" srcOrd="1" destOrd="0" parTransId="{F0C13E7C-428F-5A4D-B419-107A5BC0D668}" sibTransId="{9B4E5192-2619-FF4F-A6F1-39D5FCBA2F2A}"/>
    <dgm:cxn modelId="{953943F7-1A46-FB43-8A2A-B0A336E7D587}" srcId="{27B36059-BB3E-7945-ABED-9FB4BFEB34DC}" destId="{62D69EED-9191-4A41-82CE-5BDDCEA1DC57}" srcOrd="2" destOrd="0" parTransId="{61FD3AD9-F2AD-F541-907C-592E6FBDDB83}" sibTransId="{C15F5ACE-E470-8D40-8BD7-B94DF7FE99FA}"/>
    <dgm:cxn modelId="{1A3AEA1D-EB52-BC4A-A59D-785CE0694BE8}" type="presParOf" srcId="{5E8A16B3-5FF8-7241-9BCA-855560D8E297}" destId="{BEA1FEE3-B861-8741-AC7F-0DE52BA2BDC5}" srcOrd="0" destOrd="0" presId="urn:microsoft.com/office/officeart/2005/8/layout/hList1"/>
    <dgm:cxn modelId="{5C267C5F-D144-4749-BFE1-E31792C885D0}" type="presParOf" srcId="{BEA1FEE3-B861-8741-AC7F-0DE52BA2BDC5}" destId="{FE9C01EC-2AE2-A744-A348-88C6A38FE8D8}" srcOrd="0" destOrd="0" presId="urn:microsoft.com/office/officeart/2005/8/layout/hList1"/>
    <dgm:cxn modelId="{130CE5A2-B26F-0144-8B5B-E05CA50F8D12}" type="presParOf" srcId="{BEA1FEE3-B861-8741-AC7F-0DE52BA2BDC5}" destId="{27A84640-7CB7-2D44-88B5-E01605345CE5}" srcOrd="1" destOrd="0" presId="urn:microsoft.com/office/officeart/2005/8/layout/hList1"/>
    <dgm:cxn modelId="{0E8F2F85-F5B5-C34A-AC21-A944FEC99458}" type="presParOf" srcId="{5E8A16B3-5FF8-7241-9BCA-855560D8E297}" destId="{A8726EDF-5C42-DF4E-AAF4-A46734C0D040}" srcOrd="1" destOrd="0" presId="urn:microsoft.com/office/officeart/2005/8/layout/hList1"/>
    <dgm:cxn modelId="{39994F11-7947-CE47-8965-8C19C7884F41}" type="presParOf" srcId="{5E8A16B3-5FF8-7241-9BCA-855560D8E297}" destId="{E2BE66C8-91FF-AE4D-8455-5BCDC47EDC69}" srcOrd="2" destOrd="0" presId="urn:microsoft.com/office/officeart/2005/8/layout/hList1"/>
    <dgm:cxn modelId="{4AC99C09-A797-A947-9D52-92A292D07CDB}" type="presParOf" srcId="{E2BE66C8-91FF-AE4D-8455-5BCDC47EDC69}" destId="{AB9C30F0-FFFD-0A47-894A-36DA0C09923C}" srcOrd="0" destOrd="0" presId="urn:microsoft.com/office/officeart/2005/8/layout/hList1"/>
    <dgm:cxn modelId="{30D7A421-D83A-F24E-A347-3616983ECD4C}" type="presParOf" srcId="{E2BE66C8-91FF-AE4D-8455-5BCDC47EDC69}" destId="{94B1B854-AFB1-BC40-BF2C-332746A0E0A1}" srcOrd="1" destOrd="0" presId="urn:microsoft.com/office/officeart/2005/8/layout/hList1"/>
    <dgm:cxn modelId="{A6514B27-57EB-4544-A2D7-C36668409B3D}" type="presParOf" srcId="{5E8A16B3-5FF8-7241-9BCA-855560D8E297}" destId="{0D6BCB1A-7EB3-404A-B5BF-B3B58CF05AD9}" srcOrd="3" destOrd="0" presId="urn:microsoft.com/office/officeart/2005/8/layout/hList1"/>
    <dgm:cxn modelId="{ED1512F9-802A-1449-9C71-DDBAF9AC2B30}" type="presParOf" srcId="{5E8A16B3-5FF8-7241-9BCA-855560D8E297}" destId="{5344AE08-CCEF-F242-9827-3EFE2E35E944}" srcOrd="4" destOrd="0" presId="urn:microsoft.com/office/officeart/2005/8/layout/hList1"/>
    <dgm:cxn modelId="{6B13D132-7CB0-B348-9220-AC05599FE224}" type="presParOf" srcId="{5344AE08-CCEF-F242-9827-3EFE2E35E944}" destId="{FFC5CB37-FBD2-1748-9B13-29463BE6339C}" srcOrd="0" destOrd="0" presId="urn:microsoft.com/office/officeart/2005/8/layout/hList1"/>
    <dgm:cxn modelId="{BDEDC4DE-4F66-984E-BC4F-E3B1E9B03244}" type="presParOf" srcId="{5344AE08-CCEF-F242-9827-3EFE2E35E944}" destId="{72A69BE2-147D-7B4E-BDEE-C57322F9FC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86E2A-CDEF-0D4D-B08B-A59CB6F7D12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1CB4F9A5-D681-B649-9916-D170CA5FBDBC}">
      <dgm:prSet phldrT="[Text]"/>
      <dgm:spPr/>
      <dgm:t>
        <a:bodyPr/>
        <a:lstStyle/>
        <a:p>
          <a:r>
            <a:rPr lang="en-US">
              <a:latin typeface="Calibri" panose="020F0502020204030204" pitchFamily="34" charset="0"/>
              <a:cs typeface="Calibri" panose="020F0502020204030204" pitchFamily="34" charset="0"/>
            </a:rPr>
            <a:t>Industry</a:t>
          </a:r>
        </a:p>
        <a:p>
          <a:r>
            <a:rPr lang="en-US">
              <a:latin typeface="Calibri" panose="020F0502020204030204" pitchFamily="34" charset="0"/>
              <a:cs typeface="Calibri" panose="020F0502020204030204" pitchFamily="34" charset="0"/>
            </a:rPr>
            <a:t>Drivers </a:t>
          </a:r>
        </a:p>
      </dgm:t>
    </dgm:pt>
    <dgm:pt modelId="{F94C6F01-8ED8-724B-8B71-DEB56B2F6027}" type="parTrans" cxnId="{728E87C7-AE9C-484F-8925-8D6DB9B44316}">
      <dgm:prSet/>
      <dgm:spPr/>
      <dgm:t>
        <a:bodyPr/>
        <a:lstStyle/>
        <a:p>
          <a:endParaRPr lang="en-US">
            <a:latin typeface="Calibri" panose="020F0502020204030204" pitchFamily="34" charset="0"/>
            <a:cs typeface="Calibri" panose="020F0502020204030204" pitchFamily="34" charset="0"/>
          </a:endParaRPr>
        </a:p>
      </dgm:t>
    </dgm:pt>
    <dgm:pt modelId="{ECD31035-2D43-1247-9FBD-686E2A46066D}" type="sibTrans" cxnId="{728E87C7-AE9C-484F-8925-8D6DB9B44316}">
      <dgm:prSet/>
      <dgm:spPr/>
      <dgm:t>
        <a:bodyPr/>
        <a:lstStyle/>
        <a:p>
          <a:endParaRPr lang="en-US">
            <a:latin typeface="Calibri" panose="020F0502020204030204" pitchFamily="34" charset="0"/>
            <a:cs typeface="Calibri" panose="020F0502020204030204" pitchFamily="34" charset="0"/>
          </a:endParaRPr>
        </a:p>
      </dgm:t>
    </dgm:pt>
    <dgm:pt modelId="{3733B3B5-4715-A74E-BB9A-13F30677DBBD}">
      <dgm:prSet phldrT="[Text]"/>
      <dgm:spPr/>
      <dgm:t>
        <a:bodyPr/>
        <a:lstStyle/>
        <a:p>
          <a:r>
            <a:rPr lang="en-US">
              <a:latin typeface="Calibri" panose="020F0502020204030204" pitchFamily="34" charset="0"/>
              <a:cs typeface="Calibri" panose="020F0502020204030204" pitchFamily="34" charset="0"/>
            </a:rPr>
            <a:t>The price of semiconductors generally moves in response to global demand</a:t>
          </a:r>
        </a:p>
      </dgm:t>
    </dgm:pt>
    <dgm:pt modelId="{C01F797F-6353-5A44-9B67-A45D9684725E}" type="parTrans" cxnId="{F1EA2630-45B1-E84B-A23D-2265540C4077}">
      <dgm:prSet/>
      <dgm:spPr/>
      <dgm:t>
        <a:bodyPr/>
        <a:lstStyle/>
        <a:p>
          <a:endParaRPr lang="en-US">
            <a:latin typeface="Calibri" panose="020F0502020204030204" pitchFamily="34" charset="0"/>
            <a:cs typeface="Calibri" panose="020F0502020204030204" pitchFamily="34" charset="0"/>
          </a:endParaRPr>
        </a:p>
      </dgm:t>
    </dgm:pt>
    <dgm:pt modelId="{0F1A2B6C-4FBD-5649-930D-2C90E18AB9CF}" type="sibTrans" cxnId="{F1EA2630-45B1-E84B-A23D-2265540C4077}">
      <dgm:prSet/>
      <dgm:spPr/>
      <dgm:t>
        <a:bodyPr/>
        <a:lstStyle/>
        <a:p>
          <a:endParaRPr lang="en-US">
            <a:latin typeface="Calibri" panose="020F0502020204030204" pitchFamily="34" charset="0"/>
            <a:cs typeface="Calibri" panose="020F0502020204030204" pitchFamily="34" charset="0"/>
          </a:endParaRPr>
        </a:p>
      </dgm:t>
    </dgm:pt>
    <dgm:pt modelId="{64BFD5BE-CB52-1949-88BC-278920B31EAD}">
      <dgm:prSet phldrT="[Text]"/>
      <dgm:spPr/>
      <dgm:t>
        <a:bodyPr/>
        <a:lstStyle/>
        <a:p>
          <a:r>
            <a:rPr lang="en-US">
              <a:latin typeface="Calibri" panose="020F0502020204030204" pitchFamily="34" charset="0"/>
              <a:cs typeface="Calibri" panose="020F0502020204030204" pitchFamily="34" charset="0"/>
            </a:rPr>
            <a:t>Competitive Landscape</a:t>
          </a:r>
        </a:p>
      </dgm:t>
    </dgm:pt>
    <dgm:pt modelId="{D91669E4-DE23-034A-8904-758F6BD6E5A4}" type="parTrans" cxnId="{53D55B00-68D2-034A-8D35-31A41384D7F8}">
      <dgm:prSet/>
      <dgm:spPr/>
      <dgm:t>
        <a:bodyPr/>
        <a:lstStyle/>
        <a:p>
          <a:endParaRPr lang="en-US">
            <a:latin typeface="Calibri" panose="020F0502020204030204" pitchFamily="34" charset="0"/>
            <a:cs typeface="Calibri" panose="020F0502020204030204" pitchFamily="34" charset="0"/>
          </a:endParaRPr>
        </a:p>
      </dgm:t>
    </dgm:pt>
    <dgm:pt modelId="{FCC7D39D-B0B2-4546-9D91-2701B61B4D65}" type="sibTrans" cxnId="{53D55B00-68D2-034A-8D35-31A41384D7F8}">
      <dgm:prSet/>
      <dgm:spPr/>
      <dgm:t>
        <a:bodyPr/>
        <a:lstStyle/>
        <a:p>
          <a:endParaRPr lang="en-US">
            <a:latin typeface="Calibri" panose="020F0502020204030204" pitchFamily="34" charset="0"/>
            <a:cs typeface="Calibri" panose="020F0502020204030204" pitchFamily="34" charset="0"/>
          </a:endParaRPr>
        </a:p>
      </dgm:t>
    </dgm:pt>
    <dgm:pt modelId="{A320C8B5-FE0D-3F44-9501-67E987D5E93F}">
      <dgm:prSet phldrT="[Text]"/>
      <dgm:spPr/>
      <dgm:t>
        <a:bodyPr/>
        <a:lstStyle/>
        <a:p>
          <a:r>
            <a:rPr lang="en-US">
              <a:latin typeface="Calibri" panose="020F0502020204030204" pitchFamily="34" charset="0"/>
              <a:cs typeface="Calibri" panose="020F0502020204030204" pitchFamily="34" charset="0"/>
            </a:rPr>
            <a:t>Some of the biggest competitors to Texas Instruments include Nvidia, AMD, Micron, and Intel</a:t>
          </a:r>
        </a:p>
      </dgm:t>
    </dgm:pt>
    <dgm:pt modelId="{3B9F1A90-55CF-BA46-9A06-7577ABE115F8}" type="parTrans" cxnId="{7A4ACBC3-023B-C648-AEBC-D4587098B1C7}">
      <dgm:prSet/>
      <dgm:spPr/>
      <dgm:t>
        <a:bodyPr/>
        <a:lstStyle/>
        <a:p>
          <a:endParaRPr lang="en-US">
            <a:latin typeface="Calibri" panose="020F0502020204030204" pitchFamily="34" charset="0"/>
            <a:cs typeface="Calibri" panose="020F0502020204030204" pitchFamily="34" charset="0"/>
          </a:endParaRPr>
        </a:p>
      </dgm:t>
    </dgm:pt>
    <dgm:pt modelId="{1E200089-7BCB-0643-BC09-10682E81D6AB}" type="sibTrans" cxnId="{7A4ACBC3-023B-C648-AEBC-D4587098B1C7}">
      <dgm:prSet/>
      <dgm:spPr/>
      <dgm:t>
        <a:bodyPr/>
        <a:lstStyle/>
        <a:p>
          <a:endParaRPr lang="en-US">
            <a:latin typeface="Calibri" panose="020F0502020204030204" pitchFamily="34" charset="0"/>
            <a:cs typeface="Calibri" panose="020F0502020204030204" pitchFamily="34" charset="0"/>
          </a:endParaRPr>
        </a:p>
      </dgm:t>
    </dgm:pt>
    <dgm:pt modelId="{EA46F19C-1F37-6E4C-B132-3DC0241A8576}">
      <dgm:prSet phldrT="[Text]"/>
      <dgm:spPr/>
      <dgm:t>
        <a:bodyPr/>
        <a:lstStyle/>
        <a:p>
          <a:r>
            <a:rPr lang="en-US">
              <a:latin typeface="Calibri" panose="020F0502020204030204" pitchFamily="34" charset="0"/>
              <a:cs typeface="Calibri" panose="020F0502020204030204" pitchFamily="34" charset="0"/>
            </a:rPr>
            <a:t>Industry Outlook</a:t>
          </a:r>
        </a:p>
      </dgm:t>
    </dgm:pt>
    <dgm:pt modelId="{10793671-6653-F14A-870D-460016E6DCDD}" type="parTrans" cxnId="{CEB1257D-369A-4D43-BF5A-F6675D5CCB5A}">
      <dgm:prSet/>
      <dgm:spPr/>
      <dgm:t>
        <a:bodyPr/>
        <a:lstStyle/>
        <a:p>
          <a:endParaRPr lang="en-US">
            <a:latin typeface="Calibri" panose="020F0502020204030204" pitchFamily="34" charset="0"/>
            <a:cs typeface="Calibri" panose="020F0502020204030204" pitchFamily="34" charset="0"/>
          </a:endParaRPr>
        </a:p>
      </dgm:t>
    </dgm:pt>
    <dgm:pt modelId="{D9A4FCCB-B9CE-6B45-A58E-B2F53E9605AF}" type="sibTrans" cxnId="{CEB1257D-369A-4D43-BF5A-F6675D5CCB5A}">
      <dgm:prSet/>
      <dgm:spPr/>
      <dgm:t>
        <a:bodyPr/>
        <a:lstStyle/>
        <a:p>
          <a:endParaRPr lang="en-US">
            <a:latin typeface="Calibri" panose="020F0502020204030204" pitchFamily="34" charset="0"/>
            <a:cs typeface="Calibri" panose="020F0502020204030204" pitchFamily="34" charset="0"/>
          </a:endParaRPr>
        </a:p>
      </dgm:t>
    </dgm:pt>
    <dgm:pt modelId="{D9F01E70-C7FD-D043-9680-3D680CBBDE7F}">
      <dgm:prSet phldrT="[Text]"/>
      <dgm:spPr/>
      <dgm:t>
        <a:bodyPr/>
        <a:lstStyle/>
        <a:p>
          <a:r>
            <a:rPr lang="en-US">
              <a:latin typeface="Calibri" panose="020F0502020204030204" pitchFamily="34" charset="0"/>
              <a:cs typeface="Calibri" panose="020F0502020204030204" pitchFamily="34" charset="0"/>
            </a:rPr>
            <a:t>The industry is expected to benefit from collaboration with governments and various researchers that will help with product innovation and development </a:t>
          </a:r>
        </a:p>
      </dgm:t>
    </dgm:pt>
    <dgm:pt modelId="{7EED4CD6-B46C-5B42-8053-EAF65116CE4B}" type="parTrans" cxnId="{C64009E6-0D64-D44D-AD9F-55F400EA132B}">
      <dgm:prSet/>
      <dgm:spPr/>
      <dgm:t>
        <a:bodyPr/>
        <a:lstStyle/>
        <a:p>
          <a:endParaRPr lang="en-US">
            <a:latin typeface="Calibri" panose="020F0502020204030204" pitchFamily="34" charset="0"/>
            <a:cs typeface="Calibri" panose="020F0502020204030204" pitchFamily="34" charset="0"/>
          </a:endParaRPr>
        </a:p>
      </dgm:t>
    </dgm:pt>
    <dgm:pt modelId="{FBA7DA80-F556-6946-82D7-B1FFDFCF2A98}" type="sibTrans" cxnId="{C64009E6-0D64-D44D-AD9F-55F400EA132B}">
      <dgm:prSet/>
      <dgm:spPr/>
      <dgm:t>
        <a:bodyPr/>
        <a:lstStyle/>
        <a:p>
          <a:endParaRPr lang="en-US">
            <a:latin typeface="Calibri" panose="020F0502020204030204" pitchFamily="34" charset="0"/>
            <a:cs typeface="Calibri" panose="020F0502020204030204" pitchFamily="34" charset="0"/>
          </a:endParaRPr>
        </a:p>
      </dgm:t>
    </dgm:pt>
    <dgm:pt modelId="{5492EF54-B7CA-B642-8774-C69761728C26}">
      <dgm:prSet/>
      <dgm:spPr/>
      <dgm:t>
        <a:bodyPr/>
        <a:lstStyle/>
        <a:p>
          <a:r>
            <a:rPr lang="en-US">
              <a:latin typeface="Calibri" panose="020F0502020204030204" pitchFamily="34" charset="0"/>
              <a:cs typeface="Calibri" panose="020F0502020204030204" pitchFamily="34" charset="0"/>
            </a:rPr>
            <a:t>Competition is driven by new and quickly changing products and technologies</a:t>
          </a:r>
        </a:p>
      </dgm:t>
    </dgm:pt>
    <dgm:pt modelId="{2200AE22-DA18-D94A-A9BE-38D0EE56098B}" type="parTrans" cxnId="{FA8877A2-ABB9-5A45-AA7B-7A0FEF9856D6}">
      <dgm:prSet/>
      <dgm:spPr/>
      <dgm:t>
        <a:bodyPr/>
        <a:lstStyle/>
        <a:p>
          <a:endParaRPr lang="en-US">
            <a:latin typeface="Calibri" panose="020F0502020204030204" pitchFamily="34" charset="0"/>
            <a:cs typeface="Calibri" panose="020F0502020204030204" pitchFamily="34" charset="0"/>
          </a:endParaRPr>
        </a:p>
      </dgm:t>
    </dgm:pt>
    <dgm:pt modelId="{48920E37-C412-A14D-A678-35422D5F9924}" type="sibTrans" cxnId="{FA8877A2-ABB9-5A45-AA7B-7A0FEF9856D6}">
      <dgm:prSet/>
      <dgm:spPr/>
      <dgm:t>
        <a:bodyPr/>
        <a:lstStyle/>
        <a:p>
          <a:endParaRPr lang="en-US">
            <a:latin typeface="Calibri" panose="020F0502020204030204" pitchFamily="34" charset="0"/>
            <a:cs typeface="Calibri" panose="020F0502020204030204" pitchFamily="34" charset="0"/>
          </a:endParaRPr>
        </a:p>
      </dgm:t>
    </dgm:pt>
    <dgm:pt modelId="{A5F42538-E812-FC4B-853C-5BB6809A2F55}">
      <dgm:prSet/>
      <dgm:spPr/>
      <dgm:t>
        <a:bodyPr/>
        <a:lstStyle/>
        <a:p>
          <a:r>
            <a:rPr lang="en-US">
              <a:latin typeface="Calibri" panose="020F0502020204030204" pitchFamily="34" charset="0"/>
              <a:cs typeface="Calibri" panose="020F0502020204030204" pitchFamily="34" charset="0"/>
            </a:rPr>
            <a:t>Companies also fight to develop products that can be used in emerging technologies, such as artificial intelligence, the Internet of Things (IoT), and VR. </a:t>
          </a:r>
        </a:p>
      </dgm:t>
    </dgm:pt>
    <dgm:pt modelId="{E94EC38F-B599-BD44-8747-3A31B78D059B}" type="parTrans" cxnId="{BE6C976D-A0C6-5947-A313-194CAEC30492}">
      <dgm:prSet/>
      <dgm:spPr/>
      <dgm:t>
        <a:bodyPr/>
        <a:lstStyle/>
        <a:p>
          <a:endParaRPr lang="en-US">
            <a:latin typeface="Calibri" panose="020F0502020204030204" pitchFamily="34" charset="0"/>
            <a:cs typeface="Calibri" panose="020F0502020204030204" pitchFamily="34" charset="0"/>
          </a:endParaRPr>
        </a:p>
      </dgm:t>
    </dgm:pt>
    <dgm:pt modelId="{1A0DC988-2CDB-B042-89A0-CAB9827DEBC2}" type="sibTrans" cxnId="{BE6C976D-A0C6-5947-A313-194CAEC30492}">
      <dgm:prSet/>
      <dgm:spPr/>
      <dgm:t>
        <a:bodyPr/>
        <a:lstStyle/>
        <a:p>
          <a:endParaRPr lang="en-US">
            <a:latin typeface="Calibri" panose="020F0502020204030204" pitchFamily="34" charset="0"/>
            <a:cs typeface="Calibri" panose="020F0502020204030204" pitchFamily="34" charset="0"/>
          </a:endParaRPr>
        </a:p>
      </dgm:t>
    </dgm:pt>
    <dgm:pt modelId="{8C132923-CEC8-6A4D-9B21-192EEC2E6D91}">
      <dgm:prSet phldrT="[Text]"/>
      <dgm:spPr/>
      <dgm:t>
        <a:bodyPr/>
        <a:lstStyle/>
        <a:p>
          <a:r>
            <a:rPr lang="en-US">
              <a:latin typeface="Calibri" panose="020F0502020204030204" pitchFamily="34" charset="0"/>
              <a:cs typeface="Calibri" panose="020F0502020204030204" pitchFamily="34" charset="0"/>
            </a:rPr>
            <a:t>Consumer spending is another external driver of this industry and is a strong indicator of demand for semiconductors</a:t>
          </a:r>
        </a:p>
      </dgm:t>
    </dgm:pt>
    <dgm:pt modelId="{B1332472-0FD1-4342-8915-5D47CD1F9755}" type="parTrans" cxnId="{C4734824-63D4-C04B-9949-B3141A6AFFE1}">
      <dgm:prSet/>
      <dgm:spPr/>
      <dgm:t>
        <a:bodyPr/>
        <a:lstStyle/>
        <a:p>
          <a:endParaRPr lang="en-US">
            <a:latin typeface="Calibri" panose="020F0502020204030204" pitchFamily="34" charset="0"/>
            <a:cs typeface="Calibri" panose="020F0502020204030204" pitchFamily="34" charset="0"/>
          </a:endParaRPr>
        </a:p>
      </dgm:t>
    </dgm:pt>
    <dgm:pt modelId="{46304FD5-60B4-734E-9DDA-A7308D157DC1}" type="sibTrans" cxnId="{C4734824-63D4-C04B-9949-B3141A6AFFE1}">
      <dgm:prSet/>
      <dgm:spPr/>
      <dgm:t>
        <a:bodyPr/>
        <a:lstStyle/>
        <a:p>
          <a:endParaRPr lang="en-US">
            <a:latin typeface="Calibri" panose="020F0502020204030204" pitchFamily="34" charset="0"/>
            <a:cs typeface="Calibri" panose="020F0502020204030204" pitchFamily="34" charset="0"/>
          </a:endParaRPr>
        </a:p>
      </dgm:t>
    </dgm:pt>
    <dgm:pt modelId="{9CF8DA43-540C-1247-8ECA-676C2EFF3EDF}">
      <dgm:prSet phldrT="[Text]"/>
      <dgm:spPr/>
      <dgm:t>
        <a:bodyPr/>
        <a:lstStyle/>
        <a:p>
          <a:r>
            <a:rPr lang="en-US">
              <a:latin typeface="Calibri" panose="020F0502020204030204" pitchFamily="34" charset="0"/>
              <a:cs typeface="Calibri" panose="020F0502020204030204" pitchFamily="34" charset="0"/>
            </a:rPr>
            <a:t>Private investments in computers on behalf of businesses is a primary source of demand for electronic products. </a:t>
          </a:r>
        </a:p>
      </dgm:t>
    </dgm:pt>
    <dgm:pt modelId="{0DDE3759-C5CA-B446-B694-0052B1EBC01E}" type="parTrans" cxnId="{C1749D14-2A43-1143-B69B-57CAFCA5B558}">
      <dgm:prSet/>
      <dgm:spPr/>
      <dgm:t>
        <a:bodyPr/>
        <a:lstStyle/>
        <a:p>
          <a:endParaRPr lang="en-US">
            <a:latin typeface="Calibri" panose="020F0502020204030204" pitchFamily="34" charset="0"/>
            <a:cs typeface="Calibri" panose="020F0502020204030204" pitchFamily="34" charset="0"/>
          </a:endParaRPr>
        </a:p>
      </dgm:t>
    </dgm:pt>
    <dgm:pt modelId="{E980A65F-7548-D444-80F1-AAEE8BAD8E5C}" type="sibTrans" cxnId="{C1749D14-2A43-1143-B69B-57CAFCA5B558}">
      <dgm:prSet/>
      <dgm:spPr/>
      <dgm:t>
        <a:bodyPr/>
        <a:lstStyle/>
        <a:p>
          <a:endParaRPr lang="en-US">
            <a:latin typeface="Calibri" panose="020F0502020204030204" pitchFamily="34" charset="0"/>
            <a:cs typeface="Calibri" panose="020F0502020204030204" pitchFamily="34" charset="0"/>
          </a:endParaRPr>
        </a:p>
      </dgm:t>
    </dgm:pt>
    <dgm:pt modelId="{8562D85A-4B3A-A04E-BFC1-3E3B67EBDE17}">
      <dgm:prSet phldrT="[Text]"/>
      <dgm:spPr/>
      <dgm:t>
        <a:bodyPr/>
        <a:lstStyle/>
        <a:p>
          <a:r>
            <a:rPr lang="en-US">
              <a:latin typeface="Calibri" panose="020F0502020204030204" pitchFamily="34" charset="0"/>
              <a:cs typeface="Calibri" panose="020F0502020204030204" pitchFamily="34" charset="0"/>
            </a:rPr>
            <a:t>A potential growth market for semiconductors is consumer electronics where there is expected growth in cell phones and other personal technology </a:t>
          </a:r>
        </a:p>
      </dgm:t>
    </dgm:pt>
    <dgm:pt modelId="{D53BAFC1-F237-6C4D-8794-43AA847EE440}" type="parTrans" cxnId="{425CE9D6-9E5E-CB46-B4ED-3B741A9D0F00}">
      <dgm:prSet/>
      <dgm:spPr/>
      <dgm:t>
        <a:bodyPr/>
        <a:lstStyle/>
        <a:p>
          <a:endParaRPr lang="en-US">
            <a:latin typeface="Calibri" panose="020F0502020204030204" pitchFamily="34" charset="0"/>
            <a:cs typeface="Calibri" panose="020F0502020204030204" pitchFamily="34" charset="0"/>
          </a:endParaRPr>
        </a:p>
      </dgm:t>
    </dgm:pt>
    <dgm:pt modelId="{8E2BFFC2-2373-F143-AC31-E69D95D1610F}" type="sibTrans" cxnId="{425CE9D6-9E5E-CB46-B4ED-3B741A9D0F00}">
      <dgm:prSet/>
      <dgm:spPr/>
      <dgm:t>
        <a:bodyPr/>
        <a:lstStyle/>
        <a:p>
          <a:endParaRPr lang="en-US">
            <a:latin typeface="Calibri" panose="020F0502020204030204" pitchFamily="34" charset="0"/>
            <a:cs typeface="Calibri" panose="020F0502020204030204" pitchFamily="34" charset="0"/>
          </a:endParaRPr>
        </a:p>
      </dgm:t>
    </dgm:pt>
    <dgm:pt modelId="{97E76050-C196-1A42-9E70-40DC7482747C}">
      <dgm:prSet phldrT="[Text]"/>
      <dgm:spPr/>
      <dgm:t>
        <a:bodyPr/>
        <a:lstStyle/>
        <a:p>
          <a:r>
            <a:rPr lang="en-US">
              <a:latin typeface="Calibri" panose="020F0502020204030204" pitchFamily="34" charset="0"/>
              <a:cs typeface="Calibri" panose="020F0502020204030204" pitchFamily="34" charset="0"/>
            </a:rPr>
            <a:t>The use of electronics in the automotive industry is another market that will benefit the semiconductor industry </a:t>
          </a:r>
        </a:p>
      </dgm:t>
    </dgm:pt>
    <dgm:pt modelId="{088F5EC7-7003-8E44-8D1C-5E1CA7E4434A}" type="parTrans" cxnId="{A2553C1A-A8E2-1D4F-97D9-D67588A331C1}">
      <dgm:prSet/>
      <dgm:spPr/>
      <dgm:t>
        <a:bodyPr/>
        <a:lstStyle/>
        <a:p>
          <a:endParaRPr lang="en-US">
            <a:latin typeface="Calibri" panose="020F0502020204030204" pitchFamily="34" charset="0"/>
            <a:cs typeface="Calibri" panose="020F0502020204030204" pitchFamily="34" charset="0"/>
          </a:endParaRPr>
        </a:p>
      </dgm:t>
    </dgm:pt>
    <dgm:pt modelId="{D714FD3F-4093-3347-B248-3EBDBBB254A2}" type="sibTrans" cxnId="{A2553C1A-A8E2-1D4F-97D9-D67588A331C1}">
      <dgm:prSet/>
      <dgm:spPr/>
      <dgm:t>
        <a:bodyPr/>
        <a:lstStyle/>
        <a:p>
          <a:endParaRPr lang="en-US">
            <a:latin typeface="Calibri" panose="020F0502020204030204" pitchFamily="34" charset="0"/>
            <a:cs typeface="Calibri" panose="020F0502020204030204" pitchFamily="34" charset="0"/>
          </a:endParaRPr>
        </a:p>
      </dgm:t>
    </dgm:pt>
    <dgm:pt modelId="{A9722E3F-C493-C44F-ABFA-96DE09049289}" type="pres">
      <dgm:prSet presAssocID="{E3986E2A-CDEF-0D4D-B08B-A59CB6F7D124}" presName="linearFlow" presStyleCnt="0">
        <dgm:presLayoutVars>
          <dgm:dir/>
          <dgm:animLvl val="lvl"/>
          <dgm:resizeHandles val="exact"/>
        </dgm:presLayoutVars>
      </dgm:prSet>
      <dgm:spPr/>
    </dgm:pt>
    <dgm:pt modelId="{BFB0D1B2-B1A5-E24C-8F26-9EA904948C1B}" type="pres">
      <dgm:prSet presAssocID="{1CB4F9A5-D681-B649-9916-D170CA5FBDBC}" presName="composite" presStyleCnt="0"/>
      <dgm:spPr/>
    </dgm:pt>
    <dgm:pt modelId="{CE3C3D62-7002-3945-9292-2846E1AEA4E4}" type="pres">
      <dgm:prSet presAssocID="{1CB4F9A5-D681-B649-9916-D170CA5FBDBC}" presName="parentText" presStyleLbl="alignNode1" presStyleIdx="0" presStyleCnt="3">
        <dgm:presLayoutVars>
          <dgm:chMax val="1"/>
          <dgm:bulletEnabled val="1"/>
        </dgm:presLayoutVars>
      </dgm:prSet>
      <dgm:spPr/>
    </dgm:pt>
    <dgm:pt modelId="{B247D3B4-842A-F54E-BA9C-EAA034117BA0}" type="pres">
      <dgm:prSet presAssocID="{1CB4F9A5-D681-B649-9916-D170CA5FBDBC}" presName="descendantText" presStyleLbl="alignAcc1" presStyleIdx="0" presStyleCnt="3">
        <dgm:presLayoutVars>
          <dgm:bulletEnabled val="1"/>
        </dgm:presLayoutVars>
      </dgm:prSet>
      <dgm:spPr/>
    </dgm:pt>
    <dgm:pt modelId="{21DF17FC-30B3-DF4C-AEA6-8B81296EFFB7}" type="pres">
      <dgm:prSet presAssocID="{ECD31035-2D43-1247-9FBD-686E2A46066D}" presName="sp" presStyleCnt="0"/>
      <dgm:spPr/>
    </dgm:pt>
    <dgm:pt modelId="{78B11CFD-1935-6A49-BA30-0B9D8B7197D4}" type="pres">
      <dgm:prSet presAssocID="{64BFD5BE-CB52-1949-88BC-278920B31EAD}" presName="composite" presStyleCnt="0"/>
      <dgm:spPr/>
    </dgm:pt>
    <dgm:pt modelId="{0AEB7301-EC9B-F444-8F98-B10BDC4D47D8}" type="pres">
      <dgm:prSet presAssocID="{64BFD5BE-CB52-1949-88BC-278920B31EAD}" presName="parentText" presStyleLbl="alignNode1" presStyleIdx="1" presStyleCnt="3">
        <dgm:presLayoutVars>
          <dgm:chMax val="1"/>
          <dgm:bulletEnabled val="1"/>
        </dgm:presLayoutVars>
      </dgm:prSet>
      <dgm:spPr/>
    </dgm:pt>
    <dgm:pt modelId="{82DF70F4-24CD-564E-946D-2651A30B8F24}" type="pres">
      <dgm:prSet presAssocID="{64BFD5BE-CB52-1949-88BC-278920B31EAD}" presName="descendantText" presStyleLbl="alignAcc1" presStyleIdx="1" presStyleCnt="3">
        <dgm:presLayoutVars>
          <dgm:bulletEnabled val="1"/>
        </dgm:presLayoutVars>
      </dgm:prSet>
      <dgm:spPr/>
    </dgm:pt>
    <dgm:pt modelId="{953AF66B-A5C7-0244-8AE4-D14A5458B93B}" type="pres">
      <dgm:prSet presAssocID="{FCC7D39D-B0B2-4546-9D91-2701B61B4D65}" presName="sp" presStyleCnt="0"/>
      <dgm:spPr/>
    </dgm:pt>
    <dgm:pt modelId="{5E292C14-3F68-2B40-8F93-81497FC3FD3A}" type="pres">
      <dgm:prSet presAssocID="{EA46F19C-1F37-6E4C-B132-3DC0241A8576}" presName="composite" presStyleCnt="0"/>
      <dgm:spPr/>
    </dgm:pt>
    <dgm:pt modelId="{4FAE7E8D-71FA-A44C-A795-813AC3904E6B}" type="pres">
      <dgm:prSet presAssocID="{EA46F19C-1F37-6E4C-B132-3DC0241A8576}" presName="parentText" presStyleLbl="alignNode1" presStyleIdx="2" presStyleCnt="3">
        <dgm:presLayoutVars>
          <dgm:chMax val="1"/>
          <dgm:bulletEnabled val="1"/>
        </dgm:presLayoutVars>
      </dgm:prSet>
      <dgm:spPr/>
    </dgm:pt>
    <dgm:pt modelId="{DD3F41D0-682A-744C-BA74-0CC75B1E19B1}" type="pres">
      <dgm:prSet presAssocID="{EA46F19C-1F37-6E4C-B132-3DC0241A8576}" presName="descendantText" presStyleLbl="alignAcc1" presStyleIdx="2" presStyleCnt="3">
        <dgm:presLayoutVars>
          <dgm:bulletEnabled val="1"/>
        </dgm:presLayoutVars>
      </dgm:prSet>
      <dgm:spPr/>
    </dgm:pt>
  </dgm:ptLst>
  <dgm:cxnLst>
    <dgm:cxn modelId="{FB8B4C00-E35A-A04B-8290-7498A6956BD4}" type="presOf" srcId="{64BFD5BE-CB52-1949-88BC-278920B31EAD}" destId="{0AEB7301-EC9B-F444-8F98-B10BDC4D47D8}" srcOrd="0" destOrd="0" presId="urn:microsoft.com/office/officeart/2005/8/layout/chevron2"/>
    <dgm:cxn modelId="{53D55B00-68D2-034A-8D35-31A41384D7F8}" srcId="{E3986E2A-CDEF-0D4D-B08B-A59CB6F7D124}" destId="{64BFD5BE-CB52-1949-88BC-278920B31EAD}" srcOrd="1" destOrd="0" parTransId="{D91669E4-DE23-034A-8904-758F6BD6E5A4}" sibTransId="{FCC7D39D-B0B2-4546-9D91-2701B61B4D65}"/>
    <dgm:cxn modelId="{C1749D14-2A43-1143-B69B-57CAFCA5B558}" srcId="{1CB4F9A5-D681-B649-9916-D170CA5FBDBC}" destId="{9CF8DA43-540C-1247-8ECA-676C2EFF3EDF}" srcOrd="2" destOrd="0" parTransId="{0DDE3759-C5CA-B446-B694-0052B1EBC01E}" sibTransId="{E980A65F-7548-D444-80F1-AAEE8BAD8E5C}"/>
    <dgm:cxn modelId="{86A81F19-BBA2-4A45-85FB-C49266780E33}" type="presOf" srcId="{3733B3B5-4715-A74E-BB9A-13F30677DBBD}" destId="{B247D3B4-842A-F54E-BA9C-EAA034117BA0}" srcOrd="0" destOrd="0" presId="urn:microsoft.com/office/officeart/2005/8/layout/chevron2"/>
    <dgm:cxn modelId="{A2553C1A-A8E2-1D4F-97D9-D67588A331C1}" srcId="{EA46F19C-1F37-6E4C-B132-3DC0241A8576}" destId="{97E76050-C196-1A42-9E70-40DC7482747C}" srcOrd="2" destOrd="0" parTransId="{088F5EC7-7003-8E44-8D1C-5E1CA7E4434A}" sibTransId="{D714FD3F-4093-3347-B248-3EBDBBB254A2}"/>
    <dgm:cxn modelId="{4B5A4D23-9658-F143-81C7-FD96130BA89B}" type="presOf" srcId="{9CF8DA43-540C-1247-8ECA-676C2EFF3EDF}" destId="{B247D3B4-842A-F54E-BA9C-EAA034117BA0}" srcOrd="0" destOrd="2" presId="urn:microsoft.com/office/officeart/2005/8/layout/chevron2"/>
    <dgm:cxn modelId="{C4734824-63D4-C04B-9949-B3141A6AFFE1}" srcId="{1CB4F9A5-D681-B649-9916-D170CA5FBDBC}" destId="{8C132923-CEC8-6A4D-9B21-192EEC2E6D91}" srcOrd="1" destOrd="0" parTransId="{B1332472-0FD1-4342-8915-5D47CD1F9755}" sibTransId="{46304FD5-60B4-734E-9DDA-A7308D157DC1}"/>
    <dgm:cxn modelId="{F1EA2630-45B1-E84B-A23D-2265540C4077}" srcId="{1CB4F9A5-D681-B649-9916-D170CA5FBDBC}" destId="{3733B3B5-4715-A74E-BB9A-13F30677DBBD}" srcOrd="0" destOrd="0" parTransId="{C01F797F-6353-5A44-9B67-A45D9684725E}" sibTransId="{0F1A2B6C-4FBD-5649-930D-2C90E18AB9CF}"/>
    <dgm:cxn modelId="{9F83C759-2C3A-9748-BF52-A7CD4D6FCBFC}" type="presOf" srcId="{EA46F19C-1F37-6E4C-B132-3DC0241A8576}" destId="{4FAE7E8D-71FA-A44C-A795-813AC3904E6B}" srcOrd="0" destOrd="0" presId="urn:microsoft.com/office/officeart/2005/8/layout/chevron2"/>
    <dgm:cxn modelId="{3081B961-0017-B646-BB4B-9DBED88405B3}" type="presOf" srcId="{97E76050-C196-1A42-9E70-40DC7482747C}" destId="{DD3F41D0-682A-744C-BA74-0CC75B1E19B1}" srcOrd="0" destOrd="2" presId="urn:microsoft.com/office/officeart/2005/8/layout/chevron2"/>
    <dgm:cxn modelId="{0329E163-BFDE-0E4E-B125-683EA30F9CC5}" type="presOf" srcId="{A5F42538-E812-FC4B-853C-5BB6809A2F55}" destId="{82DF70F4-24CD-564E-946D-2651A30B8F24}" srcOrd="0" destOrd="2" presId="urn:microsoft.com/office/officeart/2005/8/layout/chevron2"/>
    <dgm:cxn modelId="{BE6C976D-A0C6-5947-A313-194CAEC30492}" srcId="{64BFD5BE-CB52-1949-88BC-278920B31EAD}" destId="{A5F42538-E812-FC4B-853C-5BB6809A2F55}" srcOrd="2" destOrd="0" parTransId="{E94EC38F-B599-BD44-8747-3A31B78D059B}" sibTransId="{1A0DC988-2CDB-B042-89A0-CAB9827DEBC2}"/>
    <dgm:cxn modelId="{CEB1257D-369A-4D43-BF5A-F6675D5CCB5A}" srcId="{E3986E2A-CDEF-0D4D-B08B-A59CB6F7D124}" destId="{EA46F19C-1F37-6E4C-B132-3DC0241A8576}" srcOrd="2" destOrd="0" parTransId="{10793671-6653-F14A-870D-460016E6DCDD}" sibTransId="{D9A4FCCB-B9CE-6B45-A58E-B2F53E9605AF}"/>
    <dgm:cxn modelId="{15252B8B-64A6-8F4B-994A-8155006669EE}" type="presOf" srcId="{1CB4F9A5-D681-B649-9916-D170CA5FBDBC}" destId="{CE3C3D62-7002-3945-9292-2846E1AEA4E4}" srcOrd="0" destOrd="0" presId="urn:microsoft.com/office/officeart/2005/8/layout/chevron2"/>
    <dgm:cxn modelId="{647A9C8B-C7C8-4A4D-9BAF-A191392F2378}" type="presOf" srcId="{D9F01E70-C7FD-D043-9680-3D680CBBDE7F}" destId="{DD3F41D0-682A-744C-BA74-0CC75B1E19B1}" srcOrd="0" destOrd="0" presId="urn:microsoft.com/office/officeart/2005/8/layout/chevron2"/>
    <dgm:cxn modelId="{FA8877A2-ABB9-5A45-AA7B-7A0FEF9856D6}" srcId="{64BFD5BE-CB52-1949-88BC-278920B31EAD}" destId="{5492EF54-B7CA-B642-8774-C69761728C26}" srcOrd="1" destOrd="0" parTransId="{2200AE22-DA18-D94A-A9BE-38D0EE56098B}" sibTransId="{48920E37-C412-A14D-A678-35422D5F9924}"/>
    <dgm:cxn modelId="{7A4ACBC3-023B-C648-AEBC-D4587098B1C7}" srcId="{64BFD5BE-CB52-1949-88BC-278920B31EAD}" destId="{A320C8B5-FE0D-3F44-9501-67E987D5E93F}" srcOrd="0" destOrd="0" parTransId="{3B9F1A90-55CF-BA46-9A06-7577ABE115F8}" sibTransId="{1E200089-7BCB-0643-BC09-10682E81D6AB}"/>
    <dgm:cxn modelId="{728E87C7-AE9C-484F-8925-8D6DB9B44316}" srcId="{E3986E2A-CDEF-0D4D-B08B-A59CB6F7D124}" destId="{1CB4F9A5-D681-B649-9916-D170CA5FBDBC}" srcOrd="0" destOrd="0" parTransId="{F94C6F01-8ED8-724B-8B71-DEB56B2F6027}" sibTransId="{ECD31035-2D43-1247-9FBD-686E2A46066D}"/>
    <dgm:cxn modelId="{83DFC7C7-89BD-9841-B227-89D1220B80C1}" type="presOf" srcId="{8C132923-CEC8-6A4D-9B21-192EEC2E6D91}" destId="{B247D3B4-842A-F54E-BA9C-EAA034117BA0}" srcOrd="0" destOrd="1" presId="urn:microsoft.com/office/officeart/2005/8/layout/chevron2"/>
    <dgm:cxn modelId="{7B6164D4-987E-0D46-8C8E-A42E379DB99D}" type="presOf" srcId="{5492EF54-B7CA-B642-8774-C69761728C26}" destId="{82DF70F4-24CD-564E-946D-2651A30B8F24}" srcOrd="0" destOrd="1" presId="urn:microsoft.com/office/officeart/2005/8/layout/chevron2"/>
    <dgm:cxn modelId="{425CE9D6-9E5E-CB46-B4ED-3B741A9D0F00}" srcId="{EA46F19C-1F37-6E4C-B132-3DC0241A8576}" destId="{8562D85A-4B3A-A04E-BFC1-3E3B67EBDE17}" srcOrd="1" destOrd="0" parTransId="{D53BAFC1-F237-6C4D-8794-43AA847EE440}" sibTransId="{8E2BFFC2-2373-F143-AC31-E69D95D1610F}"/>
    <dgm:cxn modelId="{C64009E6-0D64-D44D-AD9F-55F400EA132B}" srcId="{EA46F19C-1F37-6E4C-B132-3DC0241A8576}" destId="{D9F01E70-C7FD-D043-9680-3D680CBBDE7F}" srcOrd="0" destOrd="0" parTransId="{7EED4CD6-B46C-5B42-8053-EAF65116CE4B}" sibTransId="{FBA7DA80-F556-6946-82D7-B1FFDFCF2A98}"/>
    <dgm:cxn modelId="{ED020EE9-8883-E740-B506-B43BABAF4AE9}" type="presOf" srcId="{8562D85A-4B3A-A04E-BFC1-3E3B67EBDE17}" destId="{DD3F41D0-682A-744C-BA74-0CC75B1E19B1}" srcOrd="0" destOrd="1" presId="urn:microsoft.com/office/officeart/2005/8/layout/chevron2"/>
    <dgm:cxn modelId="{00CDBCF9-987B-B649-8DDB-3E53B74CEB2D}" type="presOf" srcId="{A320C8B5-FE0D-3F44-9501-67E987D5E93F}" destId="{82DF70F4-24CD-564E-946D-2651A30B8F24}" srcOrd="0" destOrd="0" presId="urn:microsoft.com/office/officeart/2005/8/layout/chevron2"/>
    <dgm:cxn modelId="{D8E8CEF9-2C48-C94C-95BE-4FDDE5456B1F}" type="presOf" srcId="{E3986E2A-CDEF-0D4D-B08B-A59CB6F7D124}" destId="{A9722E3F-C493-C44F-ABFA-96DE09049289}" srcOrd="0" destOrd="0" presId="urn:microsoft.com/office/officeart/2005/8/layout/chevron2"/>
    <dgm:cxn modelId="{506D827E-5B2F-C142-A7FF-BE80A3C2C3F7}" type="presParOf" srcId="{A9722E3F-C493-C44F-ABFA-96DE09049289}" destId="{BFB0D1B2-B1A5-E24C-8F26-9EA904948C1B}" srcOrd="0" destOrd="0" presId="urn:microsoft.com/office/officeart/2005/8/layout/chevron2"/>
    <dgm:cxn modelId="{D5A20759-84C5-EB4A-9D1F-505C05111189}" type="presParOf" srcId="{BFB0D1B2-B1A5-E24C-8F26-9EA904948C1B}" destId="{CE3C3D62-7002-3945-9292-2846E1AEA4E4}" srcOrd="0" destOrd="0" presId="urn:microsoft.com/office/officeart/2005/8/layout/chevron2"/>
    <dgm:cxn modelId="{907A270C-B506-8C45-A239-D7C7FBF87C25}" type="presParOf" srcId="{BFB0D1B2-B1A5-E24C-8F26-9EA904948C1B}" destId="{B247D3B4-842A-F54E-BA9C-EAA034117BA0}" srcOrd="1" destOrd="0" presId="urn:microsoft.com/office/officeart/2005/8/layout/chevron2"/>
    <dgm:cxn modelId="{8203F815-0F1B-6C44-B3CF-C453D0E44085}" type="presParOf" srcId="{A9722E3F-C493-C44F-ABFA-96DE09049289}" destId="{21DF17FC-30B3-DF4C-AEA6-8B81296EFFB7}" srcOrd="1" destOrd="0" presId="urn:microsoft.com/office/officeart/2005/8/layout/chevron2"/>
    <dgm:cxn modelId="{2375DFC6-0734-6948-9EF9-5B4C168F2489}" type="presParOf" srcId="{A9722E3F-C493-C44F-ABFA-96DE09049289}" destId="{78B11CFD-1935-6A49-BA30-0B9D8B7197D4}" srcOrd="2" destOrd="0" presId="urn:microsoft.com/office/officeart/2005/8/layout/chevron2"/>
    <dgm:cxn modelId="{8AF9E05D-912D-1C42-A613-C833977A9892}" type="presParOf" srcId="{78B11CFD-1935-6A49-BA30-0B9D8B7197D4}" destId="{0AEB7301-EC9B-F444-8F98-B10BDC4D47D8}" srcOrd="0" destOrd="0" presId="urn:microsoft.com/office/officeart/2005/8/layout/chevron2"/>
    <dgm:cxn modelId="{76CB4DA1-BB74-574C-AEDC-18289B408C67}" type="presParOf" srcId="{78B11CFD-1935-6A49-BA30-0B9D8B7197D4}" destId="{82DF70F4-24CD-564E-946D-2651A30B8F24}" srcOrd="1" destOrd="0" presId="urn:microsoft.com/office/officeart/2005/8/layout/chevron2"/>
    <dgm:cxn modelId="{071F9697-5FB4-BA4A-BFD3-55C1A77D0ED7}" type="presParOf" srcId="{A9722E3F-C493-C44F-ABFA-96DE09049289}" destId="{953AF66B-A5C7-0244-8AE4-D14A5458B93B}" srcOrd="3" destOrd="0" presId="urn:microsoft.com/office/officeart/2005/8/layout/chevron2"/>
    <dgm:cxn modelId="{058C1131-92E9-5F4A-A4F9-A3D7B168640D}" type="presParOf" srcId="{A9722E3F-C493-C44F-ABFA-96DE09049289}" destId="{5E292C14-3F68-2B40-8F93-81497FC3FD3A}" srcOrd="4" destOrd="0" presId="urn:microsoft.com/office/officeart/2005/8/layout/chevron2"/>
    <dgm:cxn modelId="{2578DB69-2964-D244-8615-F1636EC3B5B7}" type="presParOf" srcId="{5E292C14-3F68-2B40-8F93-81497FC3FD3A}" destId="{4FAE7E8D-71FA-A44C-A795-813AC3904E6B}" srcOrd="0" destOrd="0" presId="urn:microsoft.com/office/officeart/2005/8/layout/chevron2"/>
    <dgm:cxn modelId="{41202ED2-31D8-654B-AD76-7ADD4693A0D1}" type="presParOf" srcId="{5E292C14-3F68-2B40-8F93-81497FC3FD3A}" destId="{DD3F41D0-682A-744C-BA74-0CC75B1E19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2A133-9814-1548-A6AE-8E4357A8DEFA}"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B99089A-1930-3045-9096-F988B9540517}">
      <dgm:prSet phldrT="[Text]"/>
      <dgm:spPr/>
      <dgm:t>
        <a:bodyPr/>
        <a:lstStyle/>
        <a:p>
          <a:r>
            <a:rPr lang="en-US">
              <a:latin typeface="Calibri" panose="020F0502020204030204" pitchFamily="34" charset="0"/>
              <a:cs typeface="Calibri" panose="020F0502020204030204" pitchFamily="34" charset="0"/>
            </a:rPr>
            <a:t>Company Overview</a:t>
          </a:r>
        </a:p>
      </dgm:t>
    </dgm:pt>
    <dgm:pt modelId="{92EFB8E8-F9AA-624B-A128-A832E504DA6A}" type="parTrans" cxnId="{0C7D5590-DECE-A640-A823-E8B080DFC689}">
      <dgm:prSet/>
      <dgm:spPr/>
      <dgm:t>
        <a:bodyPr/>
        <a:lstStyle/>
        <a:p>
          <a:endParaRPr lang="en-US">
            <a:latin typeface="Calibri" panose="020F0502020204030204" pitchFamily="34" charset="0"/>
            <a:cs typeface="Calibri" panose="020F0502020204030204" pitchFamily="34" charset="0"/>
          </a:endParaRPr>
        </a:p>
      </dgm:t>
    </dgm:pt>
    <dgm:pt modelId="{B4E64A7A-7BEC-6F45-9942-9C4C6D59AAE8}" type="sibTrans" cxnId="{0C7D5590-DECE-A640-A823-E8B080DFC689}">
      <dgm:prSet/>
      <dgm:spPr/>
      <dgm:t>
        <a:bodyPr/>
        <a:lstStyle/>
        <a:p>
          <a:endParaRPr lang="en-US">
            <a:latin typeface="Calibri" panose="020F0502020204030204" pitchFamily="34" charset="0"/>
            <a:cs typeface="Calibri" panose="020F0502020204030204" pitchFamily="34" charset="0"/>
          </a:endParaRPr>
        </a:p>
      </dgm:t>
    </dgm:pt>
    <dgm:pt modelId="{CFFC96E8-2700-CE46-A7FA-6AA9B3836C28}">
      <dgm:prSet phldrT="[Text]"/>
      <dgm:spPr/>
      <dgm:t>
        <a:bodyPr/>
        <a:lstStyle/>
        <a:p>
          <a:pPr rtl="0"/>
          <a:r>
            <a:rPr lang="en-US">
              <a:latin typeface="Calibri" panose="020F0502020204030204" pitchFamily="34" charset="0"/>
              <a:cs typeface="Calibri" panose="020F0502020204030204" pitchFamily="34" charset="0"/>
            </a:rPr>
            <a:t>Founded in 1930 and headquartered in Dallas, Texas Instruments is a leading competitor in manufacturing semiconductors for markets such as automotive, personal electronics, communications equipment, etc. </a:t>
          </a:r>
        </a:p>
      </dgm:t>
    </dgm:pt>
    <dgm:pt modelId="{D324E3C1-2F2B-BB4D-AFEE-AEBA681FF520}" type="parTrans" cxnId="{BDE45626-9B42-BF45-A513-CF25AB559B16}">
      <dgm:prSet/>
      <dgm:spPr/>
      <dgm:t>
        <a:bodyPr/>
        <a:lstStyle/>
        <a:p>
          <a:endParaRPr lang="en-US">
            <a:latin typeface="Calibri" panose="020F0502020204030204" pitchFamily="34" charset="0"/>
            <a:cs typeface="Calibri" panose="020F0502020204030204" pitchFamily="34" charset="0"/>
          </a:endParaRPr>
        </a:p>
      </dgm:t>
    </dgm:pt>
    <dgm:pt modelId="{9413665C-6294-294B-9602-4B8308721CBF}" type="sibTrans" cxnId="{BDE45626-9B42-BF45-A513-CF25AB559B16}">
      <dgm:prSet/>
      <dgm:spPr/>
      <dgm:t>
        <a:bodyPr/>
        <a:lstStyle/>
        <a:p>
          <a:endParaRPr lang="en-US">
            <a:latin typeface="Calibri" panose="020F0502020204030204" pitchFamily="34" charset="0"/>
            <a:cs typeface="Calibri" panose="020F0502020204030204" pitchFamily="34" charset="0"/>
          </a:endParaRPr>
        </a:p>
      </dgm:t>
    </dgm:pt>
    <dgm:pt modelId="{4D9CDFEF-0DE9-9546-AF99-7524FEA1FB3F}">
      <dgm:prSet phldrT="[Text]" phldr="0"/>
      <dgm:spPr/>
      <dgm:t>
        <a:bodyPr/>
        <a:lstStyle/>
        <a:p>
          <a:pPr rtl="0"/>
          <a:r>
            <a:rPr lang="en-US">
              <a:latin typeface="Calibri" panose="020F0502020204030204" pitchFamily="34" charset="0"/>
              <a:cs typeface="Calibri" panose="020F0502020204030204" pitchFamily="34" charset="0"/>
            </a:rPr>
            <a:t>Has a history of being an innovative company that creates new products to help customers manage power, sense and transmit data, provide core controls, etc. Currently offers more than 80,000 products to over 100,000 customers globally.</a:t>
          </a:r>
        </a:p>
      </dgm:t>
    </dgm:pt>
    <dgm:pt modelId="{E8449B52-13F2-9648-B1EF-58F2F6ADD24F}" type="parTrans" cxnId="{9163F50E-FF9A-7647-86B9-7E772EB6EB2C}">
      <dgm:prSet/>
      <dgm:spPr/>
      <dgm:t>
        <a:bodyPr/>
        <a:lstStyle/>
        <a:p>
          <a:endParaRPr lang="en-US">
            <a:latin typeface="Calibri" panose="020F0502020204030204" pitchFamily="34" charset="0"/>
            <a:cs typeface="Calibri" panose="020F0502020204030204" pitchFamily="34" charset="0"/>
          </a:endParaRPr>
        </a:p>
      </dgm:t>
    </dgm:pt>
    <dgm:pt modelId="{4912BE7B-7E07-AA42-BD29-6AF0CD527563}" type="sibTrans" cxnId="{9163F50E-FF9A-7647-86B9-7E772EB6EB2C}">
      <dgm:prSet/>
      <dgm:spPr/>
      <dgm:t>
        <a:bodyPr/>
        <a:lstStyle/>
        <a:p>
          <a:endParaRPr lang="en-US">
            <a:latin typeface="Calibri" panose="020F0502020204030204" pitchFamily="34" charset="0"/>
            <a:cs typeface="Calibri" panose="020F0502020204030204" pitchFamily="34" charset="0"/>
          </a:endParaRPr>
        </a:p>
      </dgm:t>
    </dgm:pt>
    <dgm:pt modelId="{476E3249-0874-9E46-857D-8F8CEADBF232}">
      <dgm:prSet phldrT="[Text]"/>
      <dgm:spPr/>
      <dgm:t>
        <a:bodyPr/>
        <a:lstStyle/>
        <a:p>
          <a:r>
            <a:rPr lang="en-US">
              <a:latin typeface="Calibri" panose="020F0502020204030204" pitchFamily="34" charset="0"/>
              <a:cs typeface="Calibri" panose="020F0502020204030204" pitchFamily="34" charset="0"/>
            </a:rPr>
            <a:t>Investment Considerations </a:t>
          </a:r>
        </a:p>
      </dgm:t>
    </dgm:pt>
    <dgm:pt modelId="{18AEDF4D-DCBC-0B49-9DFD-E783C2D0F20B}" type="parTrans" cxnId="{58C06A26-FE46-4C49-B780-2BFB1AD27958}">
      <dgm:prSet/>
      <dgm:spPr/>
      <dgm:t>
        <a:bodyPr/>
        <a:lstStyle/>
        <a:p>
          <a:endParaRPr lang="en-US">
            <a:latin typeface="Calibri" panose="020F0502020204030204" pitchFamily="34" charset="0"/>
            <a:cs typeface="Calibri" panose="020F0502020204030204" pitchFamily="34" charset="0"/>
          </a:endParaRPr>
        </a:p>
      </dgm:t>
    </dgm:pt>
    <dgm:pt modelId="{4D9691D7-9E76-534B-85C9-EBEA1290F177}" type="sibTrans" cxnId="{58C06A26-FE46-4C49-B780-2BFB1AD27958}">
      <dgm:prSet/>
      <dgm:spPr/>
      <dgm:t>
        <a:bodyPr/>
        <a:lstStyle/>
        <a:p>
          <a:endParaRPr lang="en-US">
            <a:latin typeface="Calibri" panose="020F0502020204030204" pitchFamily="34" charset="0"/>
            <a:cs typeface="Calibri" panose="020F0502020204030204" pitchFamily="34" charset="0"/>
          </a:endParaRPr>
        </a:p>
      </dgm:t>
    </dgm:pt>
    <dgm:pt modelId="{5CEA0C53-EFF4-9947-BEF7-3E5FF8ED46C0}">
      <dgm:prSet phldrT="[Text]"/>
      <dgm:spPr/>
      <dgm:t>
        <a:bodyPr/>
        <a:lstStyle/>
        <a:p>
          <a:r>
            <a:rPr lang="en-US">
              <a:latin typeface="Calibri" panose="020F0502020204030204" pitchFamily="34" charset="0"/>
              <a:cs typeface="Calibri" panose="020F0502020204030204" pitchFamily="34" charset="0"/>
            </a:rPr>
            <a:t>Owns and operates manufacturing sites in North America, Japan, Asia, and Europe </a:t>
          </a:r>
        </a:p>
      </dgm:t>
    </dgm:pt>
    <dgm:pt modelId="{803E0FE2-ECD0-454A-AE61-70543293F19B}" type="parTrans" cxnId="{E697B522-8BB1-0C4A-9584-03A5A5951FFC}">
      <dgm:prSet/>
      <dgm:spPr/>
      <dgm:t>
        <a:bodyPr/>
        <a:lstStyle/>
        <a:p>
          <a:endParaRPr lang="en-US">
            <a:latin typeface="Calibri" panose="020F0502020204030204" pitchFamily="34" charset="0"/>
            <a:cs typeface="Calibri" panose="020F0502020204030204" pitchFamily="34" charset="0"/>
          </a:endParaRPr>
        </a:p>
      </dgm:t>
    </dgm:pt>
    <dgm:pt modelId="{B1C43A8A-DD34-2145-8E2A-46068F3475FC}" type="sibTrans" cxnId="{E697B522-8BB1-0C4A-9584-03A5A5951FFC}">
      <dgm:prSet/>
      <dgm:spPr/>
      <dgm:t>
        <a:bodyPr/>
        <a:lstStyle/>
        <a:p>
          <a:endParaRPr lang="en-US">
            <a:latin typeface="Calibri" panose="020F0502020204030204" pitchFamily="34" charset="0"/>
            <a:cs typeface="Calibri" panose="020F0502020204030204" pitchFamily="34" charset="0"/>
          </a:endParaRPr>
        </a:p>
      </dgm:t>
    </dgm:pt>
    <dgm:pt modelId="{1B68270B-5118-524D-ABC0-BB7F3FC9F737}">
      <dgm:prSet phldrT="[Text]"/>
      <dgm:spPr/>
      <dgm:t>
        <a:bodyPr/>
        <a:lstStyle/>
        <a:p>
          <a:pPr rtl="0"/>
          <a:r>
            <a:rPr lang="en-US">
              <a:latin typeface="Calibri" panose="020F0502020204030204" pitchFamily="34" charset="0"/>
              <a:cs typeface="Calibri" panose="020F0502020204030204" pitchFamily="34" charset="0"/>
            </a:rPr>
            <a:t>Recently released a major advancement in electric vehicle (EV) battery management systems (BMS) by creating a wireless version which will allow automakers to reduce the complexity of their designs </a:t>
          </a:r>
        </a:p>
      </dgm:t>
    </dgm:pt>
    <dgm:pt modelId="{13BB354E-543B-4B46-A845-C95C7650EC39}" type="parTrans" cxnId="{0F2767D2-626B-B34B-AE46-DEE537E88A62}">
      <dgm:prSet/>
      <dgm:spPr/>
      <dgm:t>
        <a:bodyPr/>
        <a:lstStyle/>
        <a:p>
          <a:endParaRPr lang="en-US">
            <a:latin typeface="Calibri" panose="020F0502020204030204" pitchFamily="34" charset="0"/>
            <a:cs typeface="Calibri" panose="020F0502020204030204" pitchFamily="34" charset="0"/>
          </a:endParaRPr>
        </a:p>
      </dgm:t>
    </dgm:pt>
    <dgm:pt modelId="{99B8FE13-E50C-0B46-B1A2-B42793AD3048}" type="sibTrans" cxnId="{0F2767D2-626B-B34B-AE46-DEE537E88A62}">
      <dgm:prSet/>
      <dgm:spPr/>
      <dgm:t>
        <a:bodyPr/>
        <a:lstStyle/>
        <a:p>
          <a:endParaRPr lang="en-US">
            <a:latin typeface="Calibri" panose="020F0502020204030204" pitchFamily="34" charset="0"/>
            <a:cs typeface="Calibri" panose="020F0502020204030204" pitchFamily="34" charset="0"/>
          </a:endParaRPr>
        </a:p>
      </dgm:t>
    </dgm:pt>
    <dgm:pt modelId="{02C36D4B-B12C-5C4F-B456-808F31E5F82F}">
      <dgm:prSet phldrT="[Text]"/>
      <dgm:spPr/>
      <dgm:t>
        <a:bodyPr/>
        <a:lstStyle/>
        <a:p>
          <a:r>
            <a:rPr lang="en-US">
              <a:latin typeface="Calibri" panose="020F0502020204030204" pitchFamily="34" charset="0"/>
              <a:cs typeface="Calibri" panose="020F0502020204030204" pitchFamily="34" charset="0"/>
            </a:rPr>
            <a:t>Potential Risks</a:t>
          </a:r>
        </a:p>
      </dgm:t>
    </dgm:pt>
    <dgm:pt modelId="{36B74AB3-852B-D444-B6B5-F7E11B57F667}" type="parTrans" cxnId="{5BE0B2BF-717F-9E44-BFCD-D451A0412CF1}">
      <dgm:prSet/>
      <dgm:spPr/>
      <dgm:t>
        <a:bodyPr/>
        <a:lstStyle/>
        <a:p>
          <a:endParaRPr lang="en-US">
            <a:latin typeface="Calibri" panose="020F0502020204030204" pitchFamily="34" charset="0"/>
            <a:cs typeface="Calibri" panose="020F0502020204030204" pitchFamily="34" charset="0"/>
          </a:endParaRPr>
        </a:p>
      </dgm:t>
    </dgm:pt>
    <dgm:pt modelId="{28021117-8F53-904E-84FA-7970A63F8C6A}" type="sibTrans" cxnId="{5BE0B2BF-717F-9E44-BFCD-D451A0412CF1}">
      <dgm:prSet/>
      <dgm:spPr/>
      <dgm:t>
        <a:bodyPr/>
        <a:lstStyle/>
        <a:p>
          <a:endParaRPr lang="en-US">
            <a:latin typeface="Calibri" panose="020F0502020204030204" pitchFamily="34" charset="0"/>
            <a:cs typeface="Calibri" panose="020F0502020204030204" pitchFamily="34" charset="0"/>
          </a:endParaRPr>
        </a:p>
      </dgm:t>
    </dgm:pt>
    <dgm:pt modelId="{0B20BBE0-AD91-4F4C-8A43-4CBFDD342CE9}">
      <dgm:prSet phldrT="[Text]"/>
      <dgm:spPr/>
      <dgm:t>
        <a:bodyPr/>
        <a:lstStyle/>
        <a:p>
          <a:pPr rtl="0"/>
          <a:r>
            <a:rPr lang="en-US">
              <a:latin typeface="Calibri" panose="020F0502020204030204" pitchFamily="34" charset="0"/>
              <a:cs typeface="Calibri" panose="020F0502020204030204" pitchFamily="34" charset="0"/>
            </a:rPr>
            <a:t>Most of revenue is from the industrial and automotive sector of the industry </a:t>
          </a:r>
        </a:p>
      </dgm:t>
    </dgm:pt>
    <dgm:pt modelId="{6F625F5E-4744-1D40-8C3B-8D3482A0B591}" type="parTrans" cxnId="{4284DD86-5C51-F94B-BA29-95A9CABC3C54}">
      <dgm:prSet/>
      <dgm:spPr/>
      <dgm:t>
        <a:bodyPr/>
        <a:lstStyle/>
        <a:p>
          <a:endParaRPr lang="en-US">
            <a:latin typeface="Calibri" panose="020F0502020204030204" pitchFamily="34" charset="0"/>
            <a:cs typeface="Calibri" panose="020F0502020204030204" pitchFamily="34" charset="0"/>
          </a:endParaRPr>
        </a:p>
      </dgm:t>
    </dgm:pt>
    <dgm:pt modelId="{61607630-ECF5-3C4B-93DE-43FFB922C308}" type="sibTrans" cxnId="{4284DD86-5C51-F94B-BA29-95A9CABC3C54}">
      <dgm:prSet/>
      <dgm:spPr/>
      <dgm:t>
        <a:bodyPr/>
        <a:lstStyle/>
        <a:p>
          <a:endParaRPr lang="en-US">
            <a:latin typeface="Calibri" panose="020F0502020204030204" pitchFamily="34" charset="0"/>
            <a:cs typeface="Calibri" panose="020F0502020204030204" pitchFamily="34" charset="0"/>
          </a:endParaRPr>
        </a:p>
      </dgm:t>
    </dgm:pt>
    <dgm:pt modelId="{D88B17FD-6FC2-DB4D-BAB7-B16D481727B8}">
      <dgm:prSet phldrT="[Text]" phldr="0"/>
      <dgm:spPr/>
      <dgm:t>
        <a:bodyPr/>
        <a:lstStyle/>
        <a:p>
          <a:pPr rtl="0"/>
          <a:r>
            <a:rPr lang="en-US">
              <a:latin typeface="Calibri" panose="020F0502020204030204" pitchFamily="34" charset="0"/>
              <a:cs typeface="Calibri" panose="020F0502020204030204" pitchFamily="34" charset="0"/>
            </a:rPr>
            <a:t>CFO recently sold $4.8 million worth of shares. Could be a sign of overvaluation or management has a negative outlook about the future.</a:t>
          </a:r>
        </a:p>
      </dgm:t>
    </dgm:pt>
    <dgm:pt modelId="{BA58AF88-5A3B-EC4A-B816-D9790EEC9935}" type="parTrans" cxnId="{4D5A912A-3A28-CC42-BAF2-F06951A5E17B}">
      <dgm:prSet/>
      <dgm:spPr/>
      <dgm:t>
        <a:bodyPr/>
        <a:lstStyle/>
        <a:p>
          <a:endParaRPr lang="en-US">
            <a:latin typeface="Calibri" panose="020F0502020204030204" pitchFamily="34" charset="0"/>
            <a:cs typeface="Calibri" panose="020F0502020204030204" pitchFamily="34" charset="0"/>
          </a:endParaRPr>
        </a:p>
      </dgm:t>
    </dgm:pt>
    <dgm:pt modelId="{1BEAA1D2-E6A9-E745-9544-C52FC25D07E2}" type="sibTrans" cxnId="{4D5A912A-3A28-CC42-BAF2-F06951A5E17B}">
      <dgm:prSet/>
      <dgm:spPr/>
      <dgm:t>
        <a:bodyPr/>
        <a:lstStyle/>
        <a:p>
          <a:endParaRPr lang="en-US">
            <a:latin typeface="Calibri" panose="020F0502020204030204" pitchFamily="34" charset="0"/>
            <a:cs typeface="Calibri" panose="020F0502020204030204" pitchFamily="34" charset="0"/>
          </a:endParaRPr>
        </a:p>
      </dgm:t>
    </dgm:pt>
    <dgm:pt modelId="{B5E59CCB-E0AA-A842-BAFB-081CCA2C2A39}" type="pres">
      <dgm:prSet presAssocID="{A5C2A133-9814-1548-A6AE-8E4357A8DEFA}" presName="linearFlow" presStyleCnt="0">
        <dgm:presLayoutVars>
          <dgm:dir/>
          <dgm:animLvl val="lvl"/>
          <dgm:resizeHandles val="exact"/>
        </dgm:presLayoutVars>
      </dgm:prSet>
      <dgm:spPr/>
    </dgm:pt>
    <dgm:pt modelId="{EA8D8CED-F55E-5740-8A7F-FDABEAC608AD}" type="pres">
      <dgm:prSet presAssocID="{0B99089A-1930-3045-9096-F988B9540517}" presName="composite" presStyleCnt="0"/>
      <dgm:spPr/>
    </dgm:pt>
    <dgm:pt modelId="{1672E758-5C0C-F44C-8468-30A08BF7B292}" type="pres">
      <dgm:prSet presAssocID="{0B99089A-1930-3045-9096-F988B9540517}" presName="parentText" presStyleLbl="alignNode1" presStyleIdx="0" presStyleCnt="3">
        <dgm:presLayoutVars>
          <dgm:chMax val="1"/>
          <dgm:bulletEnabled val="1"/>
        </dgm:presLayoutVars>
      </dgm:prSet>
      <dgm:spPr/>
    </dgm:pt>
    <dgm:pt modelId="{2C318FF5-69A6-D844-BD6C-20E044EB9F8A}" type="pres">
      <dgm:prSet presAssocID="{0B99089A-1930-3045-9096-F988B9540517}" presName="descendantText" presStyleLbl="alignAcc1" presStyleIdx="0" presStyleCnt="3">
        <dgm:presLayoutVars>
          <dgm:bulletEnabled val="1"/>
        </dgm:presLayoutVars>
      </dgm:prSet>
      <dgm:spPr/>
    </dgm:pt>
    <dgm:pt modelId="{C1810DAB-91E6-A543-86D0-745ACFE42CB1}" type="pres">
      <dgm:prSet presAssocID="{B4E64A7A-7BEC-6F45-9942-9C4C6D59AAE8}" presName="sp" presStyleCnt="0"/>
      <dgm:spPr/>
    </dgm:pt>
    <dgm:pt modelId="{567D5DCC-E93E-1E43-98BA-62CE3C88B31B}" type="pres">
      <dgm:prSet presAssocID="{476E3249-0874-9E46-857D-8F8CEADBF232}" presName="composite" presStyleCnt="0"/>
      <dgm:spPr/>
    </dgm:pt>
    <dgm:pt modelId="{C2412572-FB63-1E49-8809-95F263D5F80E}" type="pres">
      <dgm:prSet presAssocID="{476E3249-0874-9E46-857D-8F8CEADBF232}" presName="parentText" presStyleLbl="alignNode1" presStyleIdx="1" presStyleCnt="3">
        <dgm:presLayoutVars>
          <dgm:chMax val="1"/>
          <dgm:bulletEnabled val="1"/>
        </dgm:presLayoutVars>
      </dgm:prSet>
      <dgm:spPr/>
    </dgm:pt>
    <dgm:pt modelId="{7ABE6E66-F52B-A34C-95B3-12E2CC319FE7}" type="pres">
      <dgm:prSet presAssocID="{476E3249-0874-9E46-857D-8F8CEADBF232}" presName="descendantText" presStyleLbl="alignAcc1" presStyleIdx="1" presStyleCnt="3">
        <dgm:presLayoutVars>
          <dgm:bulletEnabled val="1"/>
        </dgm:presLayoutVars>
      </dgm:prSet>
      <dgm:spPr/>
    </dgm:pt>
    <dgm:pt modelId="{4EF46AFC-6064-1A4A-BDFB-C8A593B28997}" type="pres">
      <dgm:prSet presAssocID="{4D9691D7-9E76-534B-85C9-EBEA1290F177}" presName="sp" presStyleCnt="0"/>
      <dgm:spPr/>
    </dgm:pt>
    <dgm:pt modelId="{E3342089-6A63-A941-AAC7-238B71BE880B}" type="pres">
      <dgm:prSet presAssocID="{02C36D4B-B12C-5C4F-B456-808F31E5F82F}" presName="composite" presStyleCnt="0"/>
      <dgm:spPr/>
    </dgm:pt>
    <dgm:pt modelId="{7AA8077A-FADD-D842-83D4-6C9AA77B46DA}" type="pres">
      <dgm:prSet presAssocID="{02C36D4B-B12C-5C4F-B456-808F31E5F82F}" presName="parentText" presStyleLbl="alignNode1" presStyleIdx="2" presStyleCnt="3">
        <dgm:presLayoutVars>
          <dgm:chMax val="1"/>
          <dgm:bulletEnabled val="1"/>
        </dgm:presLayoutVars>
      </dgm:prSet>
      <dgm:spPr/>
    </dgm:pt>
    <dgm:pt modelId="{82DBDADF-9134-8144-9E6D-0C08DCCBB16D}" type="pres">
      <dgm:prSet presAssocID="{02C36D4B-B12C-5C4F-B456-808F31E5F82F}" presName="descendantText" presStyleLbl="alignAcc1" presStyleIdx="2" presStyleCnt="3">
        <dgm:presLayoutVars>
          <dgm:bulletEnabled val="1"/>
        </dgm:presLayoutVars>
      </dgm:prSet>
      <dgm:spPr/>
    </dgm:pt>
  </dgm:ptLst>
  <dgm:cxnLst>
    <dgm:cxn modelId="{8EF5A90A-18AC-4449-B55C-1E7BE5FD6848}" type="presOf" srcId="{CFFC96E8-2700-CE46-A7FA-6AA9B3836C28}" destId="{2C318FF5-69A6-D844-BD6C-20E044EB9F8A}" srcOrd="0" destOrd="0" presId="urn:microsoft.com/office/officeart/2005/8/layout/chevron2"/>
    <dgm:cxn modelId="{9163F50E-FF9A-7647-86B9-7E772EB6EB2C}" srcId="{0B99089A-1930-3045-9096-F988B9540517}" destId="{4D9CDFEF-0DE9-9546-AF99-7524FEA1FB3F}" srcOrd="1" destOrd="0" parTransId="{E8449B52-13F2-9648-B1EF-58F2F6ADD24F}" sibTransId="{4912BE7B-7E07-AA42-BD29-6AF0CD527563}"/>
    <dgm:cxn modelId="{E155371D-F345-5B4B-BD6B-8FE543FEF02B}" type="presOf" srcId="{0B20BBE0-AD91-4F4C-8A43-4CBFDD342CE9}" destId="{82DBDADF-9134-8144-9E6D-0C08DCCBB16D}" srcOrd="0" destOrd="0" presId="urn:microsoft.com/office/officeart/2005/8/layout/chevron2"/>
    <dgm:cxn modelId="{E697B522-8BB1-0C4A-9584-03A5A5951FFC}" srcId="{476E3249-0874-9E46-857D-8F8CEADBF232}" destId="{5CEA0C53-EFF4-9947-BEF7-3E5FF8ED46C0}" srcOrd="0" destOrd="0" parTransId="{803E0FE2-ECD0-454A-AE61-70543293F19B}" sibTransId="{B1C43A8A-DD34-2145-8E2A-46068F3475FC}"/>
    <dgm:cxn modelId="{BDE45626-9B42-BF45-A513-CF25AB559B16}" srcId="{0B99089A-1930-3045-9096-F988B9540517}" destId="{CFFC96E8-2700-CE46-A7FA-6AA9B3836C28}" srcOrd="0" destOrd="0" parTransId="{D324E3C1-2F2B-BB4D-AFEE-AEBA681FF520}" sibTransId="{9413665C-6294-294B-9602-4B8308721CBF}"/>
    <dgm:cxn modelId="{58C06A26-FE46-4C49-B780-2BFB1AD27958}" srcId="{A5C2A133-9814-1548-A6AE-8E4357A8DEFA}" destId="{476E3249-0874-9E46-857D-8F8CEADBF232}" srcOrd="1" destOrd="0" parTransId="{18AEDF4D-DCBC-0B49-9DFD-E783C2D0F20B}" sibTransId="{4D9691D7-9E76-534B-85C9-EBEA1290F177}"/>
    <dgm:cxn modelId="{4D5A912A-3A28-CC42-BAF2-F06951A5E17B}" srcId="{02C36D4B-B12C-5C4F-B456-808F31E5F82F}" destId="{D88B17FD-6FC2-DB4D-BAB7-B16D481727B8}" srcOrd="1" destOrd="0" parTransId="{BA58AF88-5A3B-EC4A-B816-D9790EEC9935}" sibTransId="{1BEAA1D2-E6A9-E745-9544-C52FC25D07E2}"/>
    <dgm:cxn modelId="{2D325037-C0DF-524E-8E1B-0C9854FDD874}" type="presOf" srcId="{5CEA0C53-EFF4-9947-BEF7-3E5FF8ED46C0}" destId="{7ABE6E66-F52B-A34C-95B3-12E2CC319FE7}" srcOrd="0" destOrd="0" presId="urn:microsoft.com/office/officeart/2005/8/layout/chevron2"/>
    <dgm:cxn modelId="{20224573-67CB-A346-986D-288FF69F49AD}" type="presOf" srcId="{1B68270B-5118-524D-ABC0-BB7F3FC9F737}" destId="{7ABE6E66-F52B-A34C-95B3-12E2CC319FE7}" srcOrd="0" destOrd="1" presId="urn:microsoft.com/office/officeart/2005/8/layout/chevron2"/>
    <dgm:cxn modelId="{4284DD86-5C51-F94B-BA29-95A9CABC3C54}" srcId="{02C36D4B-B12C-5C4F-B456-808F31E5F82F}" destId="{0B20BBE0-AD91-4F4C-8A43-4CBFDD342CE9}" srcOrd="0" destOrd="0" parTransId="{6F625F5E-4744-1D40-8C3B-8D3482A0B591}" sibTransId="{61607630-ECF5-3C4B-93DE-43FFB922C308}"/>
    <dgm:cxn modelId="{8321438F-84B8-B14E-A0DC-B3DF3EEBEEF3}" type="presOf" srcId="{4D9CDFEF-0DE9-9546-AF99-7524FEA1FB3F}" destId="{2C318FF5-69A6-D844-BD6C-20E044EB9F8A}" srcOrd="0" destOrd="1" presId="urn:microsoft.com/office/officeart/2005/8/layout/chevron2"/>
    <dgm:cxn modelId="{0C7D5590-DECE-A640-A823-E8B080DFC689}" srcId="{A5C2A133-9814-1548-A6AE-8E4357A8DEFA}" destId="{0B99089A-1930-3045-9096-F988B9540517}" srcOrd="0" destOrd="0" parTransId="{92EFB8E8-F9AA-624B-A128-A832E504DA6A}" sibTransId="{B4E64A7A-7BEC-6F45-9942-9C4C6D59AAE8}"/>
    <dgm:cxn modelId="{1316FEA7-1DEE-414B-8972-75E7F0D06E19}" type="presOf" srcId="{D88B17FD-6FC2-DB4D-BAB7-B16D481727B8}" destId="{82DBDADF-9134-8144-9E6D-0C08DCCBB16D}" srcOrd="0" destOrd="1" presId="urn:microsoft.com/office/officeart/2005/8/layout/chevron2"/>
    <dgm:cxn modelId="{853CFBB6-B37D-D448-8F2B-CDF816CF43D7}" type="presOf" srcId="{476E3249-0874-9E46-857D-8F8CEADBF232}" destId="{C2412572-FB63-1E49-8809-95F263D5F80E}" srcOrd="0" destOrd="0" presId="urn:microsoft.com/office/officeart/2005/8/layout/chevron2"/>
    <dgm:cxn modelId="{03F1C0BB-17F5-6D48-BE98-318C523FAE60}" type="presOf" srcId="{02C36D4B-B12C-5C4F-B456-808F31E5F82F}" destId="{7AA8077A-FADD-D842-83D4-6C9AA77B46DA}" srcOrd="0" destOrd="0" presId="urn:microsoft.com/office/officeart/2005/8/layout/chevron2"/>
    <dgm:cxn modelId="{5BE0B2BF-717F-9E44-BFCD-D451A0412CF1}" srcId="{A5C2A133-9814-1548-A6AE-8E4357A8DEFA}" destId="{02C36D4B-B12C-5C4F-B456-808F31E5F82F}" srcOrd="2" destOrd="0" parTransId="{36B74AB3-852B-D444-B6B5-F7E11B57F667}" sibTransId="{28021117-8F53-904E-84FA-7970A63F8C6A}"/>
    <dgm:cxn modelId="{396645CE-9C59-7A45-9437-879871CB7440}" type="presOf" srcId="{0B99089A-1930-3045-9096-F988B9540517}" destId="{1672E758-5C0C-F44C-8468-30A08BF7B292}" srcOrd="0" destOrd="0" presId="urn:microsoft.com/office/officeart/2005/8/layout/chevron2"/>
    <dgm:cxn modelId="{0F2767D2-626B-B34B-AE46-DEE537E88A62}" srcId="{476E3249-0874-9E46-857D-8F8CEADBF232}" destId="{1B68270B-5118-524D-ABC0-BB7F3FC9F737}" srcOrd="1" destOrd="0" parTransId="{13BB354E-543B-4B46-A845-C95C7650EC39}" sibTransId="{99B8FE13-E50C-0B46-B1A2-B42793AD3048}"/>
    <dgm:cxn modelId="{D368B0E3-325E-6C41-83FD-255230364F00}" type="presOf" srcId="{A5C2A133-9814-1548-A6AE-8E4357A8DEFA}" destId="{B5E59CCB-E0AA-A842-BAFB-081CCA2C2A39}" srcOrd="0" destOrd="0" presId="urn:microsoft.com/office/officeart/2005/8/layout/chevron2"/>
    <dgm:cxn modelId="{7CBA21B4-7A46-4843-8DC5-172D4EC58BE6}" type="presParOf" srcId="{B5E59CCB-E0AA-A842-BAFB-081CCA2C2A39}" destId="{EA8D8CED-F55E-5740-8A7F-FDABEAC608AD}" srcOrd="0" destOrd="0" presId="urn:microsoft.com/office/officeart/2005/8/layout/chevron2"/>
    <dgm:cxn modelId="{A4C44CC0-0D25-BE4A-B1BA-B50837EB12F6}" type="presParOf" srcId="{EA8D8CED-F55E-5740-8A7F-FDABEAC608AD}" destId="{1672E758-5C0C-F44C-8468-30A08BF7B292}" srcOrd="0" destOrd="0" presId="urn:microsoft.com/office/officeart/2005/8/layout/chevron2"/>
    <dgm:cxn modelId="{D67A8811-0A99-5844-A183-BF51F6ED705C}" type="presParOf" srcId="{EA8D8CED-F55E-5740-8A7F-FDABEAC608AD}" destId="{2C318FF5-69A6-D844-BD6C-20E044EB9F8A}" srcOrd="1" destOrd="0" presId="urn:microsoft.com/office/officeart/2005/8/layout/chevron2"/>
    <dgm:cxn modelId="{6F422F2D-82F5-C143-94A1-8C0C147E14B1}" type="presParOf" srcId="{B5E59CCB-E0AA-A842-BAFB-081CCA2C2A39}" destId="{C1810DAB-91E6-A543-86D0-745ACFE42CB1}" srcOrd="1" destOrd="0" presId="urn:microsoft.com/office/officeart/2005/8/layout/chevron2"/>
    <dgm:cxn modelId="{41BE19EC-901C-CB48-A1AF-C3B133254BD0}" type="presParOf" srcId="{B5E59CCB-E0AA-A842-BAFB-081CCA2C2A39}" destId="{567D5DCC-E93E-1E43-98BA-62CE3C88B31B}" srcOrd="2" destOrd="0" presId="urn:microsoft.com/office/officeart/2005/8/layout/chevron2"/>
    <dgm:cxn modelId="{559E7C51-AFAF-2849-A773-51F38CE61798}" type="presParOf" srcId="{567D5DCC-E93E-1E43-98BA-62CE3C88B31B}" destId="{C2412572-FB63-1E49-8809-95F263D5F80E}" srcOrd="0" destOrd="0" presId="urn:microsoft.com/office/officeart/2005/8/layout/chevron2"/>
    <dgm:cxn modelId="{02A7F6CD-DCB2-764B-B2E3-4D8A55B2FB4C}" type="presParOf" srcId="{567D5DCC-E93E-1E43-98BA-62CE3C88B31B}" destId="{7ABE6E66-F52B-A34C-95B3-12E2CC319FE7}" srcOrd="1" destOrd="0" presId="urn:microsoft.com/office/officeart/2005/8/layout/chevron2"/>
    <dgm:cxn modelId="{9CEC18DC-D695-1F44-ADAC-0C367277335B}" type="presParOf" srcId="{B5E59CCB-E0AA-A842-BAFB-081CCA2C2A39}" destId="{4EF46AFC-6064-1A4A-BDFB-C8A593B28997}" srcOrd="3" destOrd="0" presId="urn:microsoft.com/office/officeart/2005/8/layout/chevron2"/>
    <dgm:cxn modelId="{EFC8C554-1DC5-F54F-A2A7-30F83AD05F30}" type="presParOf" srcId="{B5E59CCB-E0AA-A842-BAFB-081CCA2C2A39}" destId="{E3342089-6A63-A941-AAC7-238B71BE880B}" srcOrd="4" destOrd="0" presId="urn:microsoft.com/office/officeart/2005/8/layout/chevron2"/>
    <dgm:cxn modelId="{B6158575-221F-3842-8A1A-5E1C99E38CBC}" type="presParOf" srcId="{E3342089-6A63-A941-AAC7-238B71BE880B}" destId="{7AA8077A-FADD-D842-83D4-6C9AA77B46DA}" srcOrd="0" destOrd="0" presId="urn:microsoft.com/office/officeart/2005/8/layout/chevron2"/>
    <dgm:cxn modelId="{7B54B5E2-1FFC-C247-96A7-C87190217651}" type="presParOf" srcId="{E3342089-6A63-A941-AAC7-238B71BE880B}" destId="{82DBDADF-9134-8144-9E6D-0C08DCCBB16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D40BF-142F-9341-BB2E-21EA547FCB12}">
      <dsp:nvSpPr>
        <dsp:cNvPr id="0" name=""/>
        <dsp:cNvSpPr/>
      </dsp:nvSpPr>
      <dsp:spPr>
        <a:xfrm>
          <a:off x="0" y="413"/>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7609F-2D00-E24A-83B1-21702E9A8373}">
      <dsp:nvSpPr>
        <dsp:cNvPr id="0" name=""/>
        <dsp:cNvSpPr/>
      </dsp:nvSpPr>
      <dsp:spPr>
        <a:xfrm>
          <a:off x="0" y="413"/>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Recommendation</a:t>
          </a:r>
        </a:p>
      </dsp:txBody>
      <dsp:txXfrm>
        <a:off x="0" y="413"/>
        <a:ext cx="9906000" cy="483801"/>
      </dsp:txXfrm>
    </dsp:sp>
    <dsp:sp modelId="{8F9F1F07-7D67-A344-9357-7B7ED02AD3CA}">
      <dsp:nvSpPr>
        <dsp:cNvPr id="0" name=""/>
        <dsp:cNvSpPr/>
      </dsp:nvSpPr>
      <dsp:spPr>
        <a:xfrm>
          <a:off x="0" y="484214"/>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71255-B01F-4F4B-8CB4-050FEFB2963C}">
      <dsp:nvSpPr>
        <dsp:cNvPr id="0" name=""/>
        <dsp:cNvSpPr/>
      </dsp:nvSpPr>
      <dsp:spPr>
        <a:xfrm>
          <a:off x="0" y="484214"/>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Executive Summary </a:t>
          </a:r>
        </a:p>
      </dsp:txBody>
      <dsp:txXfrm>
        <a:off x="0" y="484214"/>
        <a:ext cx="9906000" cy="483801"/>
      </dsp:txXfrm>
    </dsp:sp>
    <dsp:sp modelId="{207050DE-09CE-7C4B-9E5A-603C0A2C64BE}">
      <dsp:nvSpPr>
        <dsp:cNvPr id="0" name=""/>
        <dsp:cNvSpPr/>
      </dsp:nvSpPr>
      <dsp:spPr>
        <a:xfrm>
          <a:off x="0" y="968016"/>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29216-7575-EF41-82AE-9EA14DAEA55D}">
      <dsp:nvSpPr>
        <dsp:cNvPr id="0" name=""/>
        <dsp:cNvSpPr/>
      </dsp:nvSpPr>
      <dsp:spPr>
        <a:xfrm>
          <a:off x="0" y="968016"/>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Industry Analysis </a:t>
          </a:r>
        </a:p>
      </dsp:txBody>
      <dsp:txXfrm>
        <a:off x="0" y="968016"/>
        <a:ext cx="9906000" cy="483801"/>
      </dsp:txXfrm>
    </dsp:sp>
    <dsp:sp modelId="{F45AC3DC-7D6A-1C43-8E28-C233007E0B73}">
      <dsp:nvSpPr>
        <dsp:cNvPr id="0" name=""/>
        <dsp:cNvSpPr/>
      </dsp:nvSpPr>
      <dsp:spPr>
        <a:xfrm>
          <a:off x="0" y="1451817"/>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9EEF8-F6D4-554A-AF2C-E4D625679DE1}">
      <dsp:nvSpPr>
        <dsp:cNvPr id="0" name=""/>
        <dsp:cNvSpPr/>
      </dsp:nvSpPr>
      <dsp:spPr>
        <a:xfrm>
          <a:off x="0" y="1451817"/>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Company Overview </a:t>
          </a:r>
        </a:p>
      </dsp:txBody>
      <dsp:txXfrm>
        <a:off x="0" y="1451817"/>
        <a:ext cx="9906000" cy="483801"/>
      </dsp:txXfrm>
    </dsp:sp>
    <dsp:sp modelId="{D9667FFC-8DE3-1D48-B676-948C25F221CF}">
      <dsp:nvSpPr>
        <dsp:cNvPr id="0" name=""/>
        <dsp:cNvSpPr/>
      </dsp:nvSpPr>
      <dsp:spPr>
        <a:xfrm>
          <a:off x="0" y="1935618"/>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082A5-F9CE-7E4B-8DF8-139079A21537}">
      <dsp:nvSpPr>
        <dsp:cNvPr id="0" name=""/>
        <dsp:cNvSpPr/>
      </dsp:nvSpPr>
      <dsp:spPr>
        <a:xfrm>
          <a:off x="0" y="1935618"/>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Comparable Company Analysis</a:t>
          </a:r>
        </a:p>
      </dsp:txBody>
      <dsp:txXfrm>
        <a:off x="0" y="1935618"/>
        <a:ext cx="9906000" cy="483801"/>
      </dsp:txXfrm>
    </dsp:sp>
    <dsp:sp modelId="{E39C1D43-5145-0B4A-94FD-D4BAA0F52D66}">
      <dsp:nvSpPr>
        <dsp:cNvPr id="0" name=""/>
        <dsp:cNvSpPr/>
      </dsp:nvSpPr>
      <dsp:spPr>
        <a:xfrm>
          <a:off x="0" y="2419419"/>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722F8-2DD5-714D-BEF9-8D03A7827FD2}">
      <dsp:nvSpPr>
        <dsp:cNvPr id="0" name=""/>
        <dsp:cNvSpPr/>
      </dsp:nvSpPr>
      <dsp:spPr>
        <a:xfrm>
          <a:off x="0" y="2419419"/>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Valuation </a:t>
          </a:r>
        </a:p>
      </dsp:txBody>
      <dsp:txXfrm>
        <a:off x="0" y="2419419"/>
        <a:ext cx="9906000" cy="483801"/>
      </dsp:txXfrm>
    </dsp:sp>
    <dsp:sp modelId="{92D331F9-6065-3748-BB3F-AE9FC7F927B9}">
      <dsp:nvSpPr>
        <dsp:cNvPr id="0" name=""/>
        <dsp:cNvSpPr/>
      </dsp:nvSpPr>
      <dsp:spPr>
        <a:xfrm>
          <a:off x="0" y="2903221"/>
          <a:ext cx="9906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0BEFA-13EF-754C-AB23-CC12E1E269E9}">
      <dsp:nvSpPr>
        <dsp:cNvPr id="0" name=""/>
        <dsp:cNvSpPr/>
      </dsp:nvSpPr>
      <dsp:spPr>
        <a:xfrm>
          <a:off x="0" y="2903221"/>
          <a:ext cx="9906000" cy="48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cs typeface="Calibri" panose="020F0502020204030204" pitchFamily="34" charset="0"/>
            </a:rPr>
            <a:t>Appendix </a:t>
          </a:r>
        </a:p>
      </dsp:txBody>
      <dsp:txXfrm>
        <a:off x="0" y="2903221"/>
        <a:ext cx="9906000" cy="483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C01EC-2AE2-A744-A348-88C6A38FE8D8}">
      <dsp:nvSpPr>
        <dsp:cNvPr id="0" name=""/>
        <dsp:cNvSpPr/>
      </dsp:nvSpPr>
      <dsp:spPr>
        <a:xfrm>
          <a:off x="3095" y="1057"/>
          <a:ext cx="3018233" cy="43200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Calibri" panose="020F0502020204030204" pitchFamily="34" charset="0"/>
              <a:cs typeface="Calibri" panose="020F0502020204030204" pitchFamily="34" charset="0"/>
            </a:rPr>
            <a:t>Market Overview</a:t>
          </a:r>
        </a:p>
      </dsp:txBody>
      <dsp:txXfrm>
        <a:off x="3095" y="1057"/>
        <a:ext cx="3018233" cy="432000"/>
      </dsp:txXfrm>
    </dsp:sp>
    <dsp:sp modelId="{27A84640-7CB7-2D44-88B5-E01605345CE5}">
      <dsp:nvSpPr>
        <dsp:cNvPr id="0" name=""/>
        <dsp:cNvSpPr/>
      </dsp:nvSpPr>
      <dsp:spPr>
        <a:xfrm>
          <a:off x="3095" y="433057"/>
          <a:ext cx="3018233" cy="373148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a:cs typeface="Calibri"/>
            </a:rPr>
            <a:t>Semiconductors are a core component of electronics and a vital input of products that range from devices to internet providers and telecommunications </a:t>
          </a:r>
        </a:p>
        <a:p>
          <a:pPr marL="114300" lvl="1" indent="-114300" algn="l" defTabSz="666750">
            <a:lnSpc>
              <a:spcPct val="90000"/>
            </a:lnSpc>
            <a:spcBef>
              <a:spcPct val="0"/>
            </a:spcBef>
            <a:spcAft>
              <a:spcPct val="15000"/>
            </a:spcAft>
            <a:buChar char="•"/>
          </a:pPr>
          <a:endParaRPr lang="en-US" sz="1500" kern="120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a:cs typeface="Calibri"/>
            </a:rPr>
            <a:t>The products that this industry provides are a major input for other technologies which has lead to demand from various markets</a:t>
          </a:r>
        </a:p>
      </dsp:txBody>
      <dsp:txXfrm>
        <a:off x="3095" y="433057"/>
        <a:ext cx="3018233" cy="3731484"/>
      </dsp:txXfrm>
    </dsp:sp>
    <dsp:sp modelId="{AB9C30F0-FFFD-0A47-894A-36DA0C09923C}">
      <dsp:nvSpPr>
        <dsp:cNvPr id="0" name=""/>
        <dsp:cNvSpPr/>
      </dsp:nvSpPr>
      <dsp:spPr>
        <a:xfrm>
          <a:off x="3443882" y="1057"/>
          <a:ext cx="3018233" cy="43200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cs typeface="Calibri"/>
            </a:rPr>
            <a:t>Major Products </a:t>
          </a:r>
        </a:p>
      </dsp:txBody>
      <dsp:txXfrm>
        <a:off x="3443882" y="1057"/>
        <a:ext cx="3018233" cy="432000"/>
      </dsp:txXfrm>
    </dsp:sp>
    <dsp:sp modelId="{94B1B854-AFB1-BC40-BF2C-332746A0E0A1}">
      <dsp:nvSpPr>
        <dsp:cNvPr id="0" name=""/>
        <dsp:cNvSpPr/>
      </dsp:nvSpPr>
      <dsp:spPr>
        <a:xfrm>
          <a:off x="3443882" y="433057"/>
          <a:ext cx="3018233" cy="373148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cs typeface="Calibri" panose="020F0502020204030204" pitchFamily="34" charset="0"/>
            </a:rPr>
            <a:t>Products that are fabricated in this industry include microprocessors, memory, and integrated circuits. </a:t>
          </a:r>
        </a:p>
        <a:p>
          <a:pPr marL="114300" lvl="1" indent="-114300" algn="l" defTabSz="666750">
            <a:lnSpc>
              <a:spcPct val="90000"/>
            </a:lnSpc>
            <a:spcBef>
              <a:spcPct val="0"/>
            </a:spcBef>
            <a:spcAft>
              <a:spcPct val="15000"/>
            </a:spcAft>
            <a:buChar char="•"/>
          </a:pPr>
          <a:endParaRPr lang="en-US" sz="1500" kern="120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panose="020F0502020204030204" pitchFamily="34" charset="0"/>
              <a:cs typeface="Calibri" panose="020F0502020204030204" pitchFamily="34" charset="0"/>
            </a:rPr>
            <a:t>Microprocessors perform calculations using binary-coded decimal (BCD) arithmetic. Memory units are used in conjuncture with microprocessors to store data temporarily </a:t>
          </a:r>
        </a:p>
        <a:p>
          <a:pPr marL="114300" lvl="1" indent="-114300" algn="l" defTabSz="666750">
            <a:lnSpc>
              <a:spcPct val="90000"/>
            </a:lnSpc>
            <a:spcBef>
              <a:spcPct val="0"/>
            </a:spcBef>
            <a:spcAft>
              <a:spcPct val="15000"/>
            </a:spcAft>
            <a:buChar char="•"/>
          </a:pPr>
          <a:endParaRPr lang="en-US" sz="1500" kern="120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panose="020F0502020204030204" pitchFamily="34" charset="0"/>
              <a:cs typeface="Calibri" panose="020F0502020204030204" pitchFamily="34" charset="0"/>
            </a:rPr>
            <a:t>Integrated circuits are the core components in all technology products which is composed of a collection of electronic components. </a:t>
          </a:r>
        </a:p>
      </dsp:txBody>
      <dsp:txXfrm>
        <a:off x="3443882" y="433057"/>
        <a:ext cx="3018233" cy="3731484"/>
      </dsp:txXfrm>
    </dsp:sp>
    <dsp:sp modelId="{FFC5CB37-FBD2-1748-9B13-29463BE6339C}">
      <dsp:nvSpPr>
        <dsp:cNvPr id="0" name=""/>
        <dsp:cNvSpPr/>
      </dsp:nvSpPr>
      <dsp:spPr>
        <a:xfrm>
          <a:off x="6884668" y="1057"/>
          <a:ext cx="3018233" cy="43200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Calibri"/>
              <a:cs typeface="Calibri"/>
            </a:rPr>
            <a:t>Strategic Advantages</a:t>
          </a:r>
        </a:p>
      </dsp:txBody>
      <dsp:txXfrm>
        <a:off x="6884668" y="1057"/>
        <a:ext cx="3018233" cy="432000"/>
      </dsp:txXfrm>
    </dsp:sp>
    <dsp:sp modelId="{72A69BE2-147D-7B4E-BDEE-C57322F9FC68}">
      <dsp:nvSpPr>
        <dsp:cNvPr id="0" name=""/>
        <dsp:cNvSpPr/>
      </dsp:nvSpPr>
      <dsp:spPr>
        <a:xfrm>
          <a:off x="6884668" y="433057"/>
          <a:ext cx="3018233" cy="373148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cs typeface="Calibri" panose="020F0502020204030204" pitchFamily="34" charset="0"/>
            </a:rPr>
            <a:t>Texas Instruments is the world’s largest supplier of analog semiconductors and embedded processors. </a:t>
          </a:r>
        </a:p>
        <a:p>
          <a:pPr marL="114300" lvl="1" indent="-114300" algn="l" defTabSz="666750">
            <a:lnSpc>
              <a:spcPct val="90000"/>
            </a:lnSpc>
            <a:spcBef>
              <a:spcPct val="0"/>
            </a:spcBef>
            <a:spcAft>
              <a:spcPct val="15000"/>
            </a:spcAft>
            <a:buChar char="•"/>
          </a:pPr>
          <a:endParaRPr lang="en-US" sz="1500" kern="120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panose="020F0502020204030204" pitchFamily="34" charset="0"/>
              <a:cs typeface="Calibri" panose="020F0502020204030204" pitchFamily="34" charset="0"/>
            </a:rPr>
            <a:t>They have made acquisitions in the past that have helped them focus on increasing their market share in analog and digital signal processors (DSPs) as those components become more widespread in telecommunications and medical equipment </a:t>
          </a:r>
        </a:p>
      </dsp:txBody>
      <dsp:txXfrm>
        <a:off x="6884668" y="433057"/>
        <a:ext cx="3018233" cy="3731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3D62-7002-3945-9292-2846E1AEA4E4}">
      <dsp:nvSpPr>
        <dsp:cNvPr id="0" name=""/>
        <dsp:cNvSpPr/>
      </dsp:nvSpPr>
      <dsp:spPr>
        <a:xfrm rot="5400000">
          <a:off x="-244244" y="245787"/>
          <a:ext cx="1628295" cy="113980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Industry</a:t>
          </a:r>
        </a:p>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Drivers </a:t>
          </a:r>
        </a:p>
      </dsp:txBody>
      <dsp:txXfrm rot="-5400000">
        <a:off x="1" y="571445"/>
        <a:ext cx="1139806" cy="488489"/>
      </dsp:txXfrm>
    </dsp:sp>
    <dsp:sp modelId="{B247D3B4-842A-F54E-BA9C-EAA034117BA0}">
      <dsp:nvSpPr>
        <dsp:cNvPr id="0" name=""/>
        <dsp:cNvSpPr/>
      </dsp:nvSpPr>
      <dsp:spPr>
        <a:xfrm rot="5400000">
          <a:off x="4159518" y="-3018169"/>
          <a:ext cx="1058391" cy="709781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The price of semiconductors generally moves in response to global demand</a:t>
          </a:r>
        </a:p>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Consumer spending is another external driver of this industry and is a strong indicator of demand for semiconductors</a:t>
          </a:r>
        </a:p>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Private investments in computers on behalf of businesses is a primary source of demand for electronic products. </a:t>
          </a:r>
        </a:p>
      </dsp:txBody>
      <dsp:txXfrm rot="-5400000">
        <a:off x="1139806" y="53209"/>
        <a:ext cx="7046149" cy="955059"/>
      </dsp:txXfrm>
    </dsp:sp>
    <dsp:sp modelId="{0AEB7301-EC9B-F444-8F98-B10BDC4D47D8}">
      <dsp:nvSpPr>
        <dsp:cNvPr id="0" name=""/>
        <dsp:cNvSpPr/>
      </dsp:nvSpPr>
      <dsp:spPr>
        <a:xfrm rot="5400000">
          <a:off x="-244244" y="1680264"/>
          <a:ext cx="1628295" cy="113980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Competitive Landscape</a:t>
          </a:r>
        </a:p>
      </dsp:txBody>
      <dsp:txXfrm rot="-5400000">
        <a:off x="1" y="2005922"/>
        <a:ext cx="1139806" cy="488489"/>
      </dsp:txXfrm>
    </dsp:sp>
    <dsp:sp modelId="{82DF70F4-24CD-564E-946D-2651A30B8F24}">
      <dsp:nvSpPr>
        <dsp:cNvPr id="0" name=""/>
        <dsp:cNvSpPr/>
      </dsp:nvSpPr>
      <dsp:spPr>
        <a:xfrm rot="5400000">
          <a:off x="4159518" y="-1583691"/>
          <a:ext cx="1058391" cy="709781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Some of the biggest competitors to Texas Instruments include Nvidia, AMD, Micron, and Intel</a:t>
          </a:r>
        </a:p>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Competition is driven by new and quickly changing products and technologies</a:t>
          </a:r>
        </a:p>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Companies also fight to develop products that can be used in emerging technologies, such as artificial intelligence, the Internet of Things (IoT), and VR. </a:t>
          </a:r>
        </a:p>
      </dsp:txBody>
      <dsp:txXfrm rot="-5400000">
        <a:off x="1139806" y="1487687"/>
        <a:ext cx="7046149" cy="955059"/>
      </dsp:txXfrm>
    </dsp:sp>
    <dsp:sp modelId="{4FAE7E8D-71FA-A44C-A795-813AC3904E6B}">
      <dsp:nvSpPr>
        <dsp:cNvPr id="0" name=""/>
        <dsp:cNvSpPr/>
      </dsp:nvSpPr>
      <dsp:spPr>
        <a:xfrm rot="5400000">
          <a:off x="-244244" y="3114741"/>
          <a:ext cx="1628295" cy="113980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Industry Outlook</a:t>
          </a:r>
        </a:p>
      </dsp:txBody>
      <dsp:txXfrm rot="-5400000">
        <a:off x="1" y="3440399"/>
        <a:ext cx="1139806" cy="488489"/>
      </dsp:txXfrm>
    </dsp:sp>
    <dsp:sp modelId="{DD3F41D0-682A-744C-BA74-0CC75B1E19B1}">
      <dsp:nvSpPr>
        <dsp:cNvPr id="0" name=""/>
        <dsp:cNvSpPr/>
      </dsp:nvSpPr>
      <dsp:spPr>
        <a:xfrm rot="5400000">
          <a:off x="4159518" y="-149214"/>
          <a:ext cx="1058391" cy="709781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The industry is expected to benefit from collaboration with governments and various researchers that will help with product innovation and development </a:t>
          </a:r>
        </a:p>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A potential growth market for semiconductors is consumer electronics where there is expected growth in cell phones and other personal technology </a:t>
          </a:r>
        </a:p>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The use of electronics in the automotive industry is another market that will benefit the semiconductor industry </a:t>
          </a:r>
        </a:p>
      </dsp:txBody>
      <dsp:txXfrm rot="-5400000">
        <a:off x="1139806" y="2922164"/>
        <a:ext cx="7046149" cy="955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2E758-5C0C-F44C-8468-30A08BF7B292}">
      <dsp:nvSpPr>
        <dsp:cNvPr id="0" name=""/>
        <dsp:cNvSpPr/>
      </dsp:nvSpPr>
      <dsp:spPr>
        <a:xfrm rot="5400000">
          <a:off x="-234178" y="235730"/>
          <a:ext cx="1561190" cy="109283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Company Overview</a:t>
          </a:r>
        </a:p>
      </dsp:txBody>
      <dsp:txXfrm rot="-5400000">
        <a:off x="1" y="547969"/>
        <a:ext cx="1092833" cy="468357"/>
      </dsp:txXfrm>
    </dsp:sp>
    <dsp:sp modelId="{2C318FF5-69A6-D844-BD6C-20E044EB9F8A}">
      <dsp:nvSpPr>
        <dsp:cNvPr id="0" name=""/>
        <dsp:cNvSpPr/>
      </dsp:nvSpPr>
      <dsp:spPr>
        <a:xfrm rot="5400000">
          <a:off x="5280400" y="-4186014"/>
          <a:ext cx="1014774" cy="938990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Calibri" panose="020F0502020204030204" pitchFamily="34" charset="0"/>
              <a:cs typeface="Calibri" panose="020F0502020204030204" pitchFamily="34" charset="0"/>
            </a:rPr>
            <a:t>Founded in 1930 and headquartered in Dallas, Texas Instruments is a leading competitor in manufacturing semiconductors for markets such as automotive, personal electronics, communications equipment, etc. </a:t>
          </a:r>
        </a:p>
        <a:p>
          <a:pPr marL="114300" lvl="1" indent="-114300" algn="l" defTabSz="622300" rtl="0">
            <a:lnSpc>
              <a:spcPct val="90000"/>
            </a:lnSpc>
            <a:spcBef>
              <a:spcPct val="0"/>
            </a:spcBef>
            <a:spcAft>
              <a:spcPct val="15000"/>
            </a:spcAft>
            <a:buChar char="•"/>
          </a:pPr>
          <a:r>
            <a:rPr lang="en-US" sz="1400" kern="1200">
              <a:latin typeface="Calibri" panose="020F0502020204030204" pitchFamily="34" charset="0"/>
              <a:cs typeface="Calibri" panose="020F0502020204030204" pitchFamily="34" charset="0"/>
            </a:rPr>
            <a:t>Has a history of being an innovative company that creates new products to help customers manage power, sense and transmit data, provide core controls, etc. Currently offers more than 80,000 products to over 100,000 customers globally.</a:t>
          </a:r>
        </a:p>
      </dsp:txBody>
      <dsp:txXfrm rot="-5400000">
        <a:off x="1092834" y="51089"/>
        <a:ext cx="9340370" cy="915700"/>
      </dsp:txXfrm>
    </dsp:sp>
    <dsp:sp modelId="{C2412572-FB63-1E49-8809-95F263D5F80E}">
      <dsp:nvSpPr>
        <dsp:cNvPr id="0" name=""/>
        <dsp:cNvSpPr/>
      </dsp:nvSpPr>
      <dsp:spPr>
        <a:xfrm rot="5400000">
          <a:off x="-234178" y="1602319"/>
          <a:ext cx="1561190" cy="109283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Investment Considerations </a:t>
          </a:r>
        </a:p>
      </dsp:txBody>
      <dsp:txXfrm rot="-5400000">
        <a:off x="1" y="1914558"/>
        <a:ext cx="1092833" cy="468357"/>
      </dsp:txXfrm>
    </dsp:sp>
    <dsp:sp modelId="{7ABE6E66-F52B-A34C-95B3-12E2CC319FE7}">
      <dsp:nvSpPr>
        <dsp:cNvPr id="0" name=""/>
        <dsp:cNvSpPr/>
      </dsp:nvSpPr>
      <dsp:spPr>
        <a:xfrm rot="5400000">
          <a:off x="5280400" y="-2819426"/>
          <a:ext cx="1014774" cy="938990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libri" panose="020F0502020204030204" pitchFamily="34" charset="0"/>
              <a:cs typeface="Calibri" panose="020F0502020204030204" pitchFamily="34" charset="0"/>
            </a:rPr>
            <a:t>Owns and operates manufacturing sites in North America, Japan, Asia, and Europe </a:t>
          </a:r>
        </a:p>
        <a:p>
          <a:pPr marL="114300" lvl="1" indent="-114300" algn="l" defTabSz="622300" rtl="0">
            <a:lnSpc>
              <a:spcPct val="90000"/>
            </a:lnSpc>
            <a:spcBef>
              <a:spcPct val="0"/>
            </a:spcBef>
            <a:spcAft>
              <a:spcPct val="15000"/>
            </a:spcAft>
            <a:buChar char="•"/>
          </a:pPr>
          <a:r>
            <a:rPr lang="en-US" sz="1400" kern="1200">
              <a:latin typeface="Calibri" panose="020F0502020204030204" pitchFamily="34" charset="0"/>
              <a:cs typeface="Calibri" panose="020F0502020204030204" pitchFamily="34" charset="0"/>
            </a:rPr>
            <a:t>Recently released a major advancement in electric vehicle (EV) battery management systems (BMS) by creating a wireless version which will allow automakers to reduce the complexity of their designs </a:t>
          </a:r>
        </a:p>
      </dsp:txBody>
      <dsp:txXfrm rot="-5400000">
        <a:off x="1092834" y="1417677"/>
        <a:ext cx="9340370" cy="915700"/>
      </dsp:txXfrm>
    </dsp:sp>
    <dsp:sp modelId="{7AA8077A-FADD-D842-83D4-6C9AA77B46DA}">
      <dsp:nvSpPr>
        <dsp:cNvPr id="0" name=""/>
        <dsp:cNvSpPr/>
      </dsp:nvSpPr>
      <dsp:spPr>
        <a:xfrm rot="5400000">
          <a:off x="-234178" y="2968907"/>
          <a:ext cx="1561190" cy="109283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Potential Risks</a:t>
          </a:r>
        </a:p>
      </dsp:txBody>
      <dsp:txXfrm rot="-5400000">
        <a:off x="1" y="3281146"/>
        <a:ext cx="1092833" cy="468357"/>
      </dsp:txXfrm>
    </dsp:sp>
    <dsp:sp modelId="{82DBDADF-9134-8144-9E6D-0C08DCCBB16D}">
      <dsp:nvSpPr>
        <dsp:cNvPr id="0" name=""/>
        <dsp:cNvSpPr/>
      </dsp:nvSpPr>
      <dsp:spPr>
        <a:xfrm rot="5400000">
          <a:off x="5280400" y="-1452837"/>
          <a:ext cx="1014774" cy="938990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Calibri" panose="020F0502020204030204" pitchFamily="34" charset="0"/>
              <a:cs typeface="Calibri" panose="020F0502020204030204" pitchFamily="34" charset="0"/>
            </a:rPr>
            <a:t>Most of revenue is from the industrial and automotive sector of the industry </a:t>
          </a:r>
        </a:p>
        <a:p>
          <a:pPr marL="114300" lvl="1" indent="-114300" algn="l" defTabSz="622300" rtl="0">
            <a:lnSpc>
              <a:spcPct val="90000"/>
            </a:lnSpc>
            <a:spcBef>
              <a:spcPct val="0"/>
            </a:spcBef>
            <a:spcAft>
              <a:spcPct val="15000"/>
            </a:spcAft>
            <a:buChar char="•"/>
          </a:pPr>
          <a:r>
            <a:rPr lang="en-US" sz="1400" kern="1200">
              <a:latin typeface="Calibri" panose="020F0502020204030204" pitchFamily="34" charset="0"/>
              <a:cs typeface="Calibri" panose="020F0502020204030204" pitchFamily="34" charset="0"/>
            </a:rPr>
            <a:t>CFO recently sold $4.8 million worth of shares. Could be a sign of overvaluation or management has a negative outlook about the future.</a:t>
          </a:r>
        </a:p>
      </dsp:txBody>
      <dsp:txXfrm rot="-5400000">
        <a:off x="1092834" y="2784266"/>
        <a:ext cx="9340370" cy="9157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C4785-65E5-804C-8D71-DFDAA659C546}" type="datetimeFigureOut">
              <a:rPr lang="en-US" smtClean="0"/>
              <a:t>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77061-CB09-CD4C-B67C-A638F9C30DDC}" type="slidenum">
              <a:rPr lang="en-US" smtClean="0"/>
              <a:t>‹#›</a:t>
            </a:fld>
            <a:endParaRPr lang="en-US"/>
          </a:p>
        </p:txBody>
      </p:sp>
    </p:spTree>
    <p:extLst>
      <p:ext uri="{BB962C8B-B14F-4D97-AF65-F5344CB8AC3E}">
        <p14:creationId xmlns:p14="http://schemas.microsoft.com/office/powerpoint/2010/main" val="342764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177061-CB09-CD4C-B67C-A638F9C30DDC}" type="slidenum">
              <a:rPr lang="en-US" smtClean="0"/>
              <a:t>7</a:t>
            </a:fld>
            <a:endParaRPr lang="en-US"/>
          </a:p>
        </p:txBody>
      </p:sp>
    </p:spTree>
    <p:extLst>
      <p:ext uri="{BB962C8B-B14F-4D97-AF65-F5344CB8AC3E}">
        <p14:creationId xmlns:p14="http://schemas.microsoft.com/office/powerpoint/2010/main" val="343297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8854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2/9/21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907452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5920283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7660165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5210965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814000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17333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2849116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990393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C1C18-307B-4F68-A007-B5B542270E8D}"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690442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2/9/21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6872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BC1C18-307B-4F68-A007-B5B542270E8D}" type="datetimeFigureOut">
              <a:rPr lang="en-US" smtClean="0"/>
              <a:t>2/9/21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0630564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BC1C18-307B-4F68-A007-B5B542270E8D}" type="datetimeFigureOut">
              <a:rPr lang="en-US" smtClean="0"/>
              <a:t>2/9/21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2582902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smtClean="0"/>
              <a:t>2/9/21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8908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2/9/21</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6266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2/9/21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748992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16C4C9A-3960-41CF-A4E9-2A8FB932454B}" type="datetimeFigureOut">
              <a:rPr lang="en-US" smtClean="0"/>
              <a:t>2/9/21</a:t>
            </a:fld>
            <a:endParaRPr lang="en-US"/>
          </a:p>
        </p:txBody>
      </p:sp>
      <p:sp>
        <p:nvSpPr>
          <p:cNvPr id="6" name="Footer Placeholder 5"/>
          <p:cNvSpPr>
            <a:spLocks noGrp="1"/>
          </p:cNvSpPr>
          <p:nvPr>
            <p:ph type="ftr" sz="quarter" idx="11"/>
          </p:nvPr>
        </p:nvSpPr>
        <p:spPr>
          <a:xfrm>
            <a:off x="1141412" y="5883275"/>
            <a:ext cx="5105400" cy="365125"/>
          </a:xfrm>
        </p:spPr>
        <p:txBody>
          <a:bodyPr/>
          <a:lstStyle/>
          <a:p>
            <a:r>
              <a:rPr lang="en-US"/>
              <a:t>
              </a:t>
            </a:r>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661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BC1C18-307B-4F68-A007-B5B542270E8D}" type="datetimeFigureOut">
              <a:rPr lang="en-US" smtClean="0"/>
              <a:t>2/9/21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
              </a:t>
            </a: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900108555"/>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4727-AA00-2849-993A-190A456FF4AE}"/>
              </a:ext>
            </a:extLst>
          </p:cNvPr>
          <p:cNvSpPr>
            <a:spLocks noGrp="1"/>
          </p:cNvSpPr>
          <p:nvPr>
            <p:ph type="ctrTitle"/>
          </p:nvPr>
        </p:nvSpPr>
        <p:spPr>
          <a:xfrm>
            <a:off x="2212532" y="1232364"/>
            <a:ext cx="7766936" cy="2653836"/>
          </a:xfrm>
        </p:spPr>
        <p:txBody>
          <a:bodyPr>
            <a:normAutofit/>
          </a:bodyPr>
          <a:lstStyle/>
          <a:p>
            <a:r>
              <a:rPr lang="en-US" cap="none">
                <a:solidFill>
                  <a:schemeClr val="tx1"/>
                </a:solidFill>
                <a:latin typeface="Calibri" panose="020F0502020204030204" pitchFamily="34" charset="0"/>
                <a:cs typeface="Calibri" panose="020F0502020204030204" pitchFamily="34" charset="0"/>
              </a:rPr>
              <a:t>Texas Instruments Valuation</a:t>
            </a:r>
          </a:p>
        </p:txBody>
      </p:sp>
      <p:sp>
        <p:nvSpPr>
          <p:cNvPr id="3" name="Subtitle 2">
            <a:extLst>
              <a:ext uri="{FF2B5EF4-FFF2-40B4-BE49-F238E27FC236}">
                <a16:creationId xmlns:a16="http://schemas.microsoft.com/office/drawing/2014/main" id="{55DB8ABD-B355-9A44-8B3F-FEBA49B66957}"/>
              </a:ext>
            </a:extLst>
          </p:cNvPr>
          <p:cNvSpPr>
            <a:spLocks noGrp="1"/>
          </p:cNvSpPr>
          <p:nvPr>
            <p:ph type="subTitle" idx="1"/>
          </p:nvPr>
        </p:nvSpPr>
        <p:spPr/>
        <p:txBody>
          <a:bodyPr>
            <a:normAutofit/>
          </a:bodyPr>
          <a:lstStyle/>
          <a:p>
            <a:r>
              <a:rPr lang="en-US" cap="none">
                <a:solidFill>
                  <a:schemeClr val="tx1"/>
                </a:solidFill>
                <a:latin typeface="Calibri" panose="020F0502020204030204" pitchFamily="34" charset="0"/>
                <a:cs typeface="Calibri" panose="020F0502020204030204" pitchFamily="34" charset="0"/>
              </a:rPr>
              <a:t>Celani Investment Fund </a:t>
            </a:r>
          </a:p>
          <a:p>
            <a:r>
              <a:rPr lang="en-US" cap="none">
                <a:solidFill>
                  <a:schemeClr val="tx1"/>
                </a:solidFill>
                <a:latin typeface="Calibri" panose="020F0502020204030204" pitchFamily="34" charset="0"/>
                <a:cs typeface="Calibri" panose="020F0502020204030204" pitchFamily="34" charset="0"/>
              </a:rPr>
              <a:t>Steve Ingersoll and Luke Sova</a:t>
            </a:r>
          </a:p>
        </p:txBody>
      </p:sp>
    </p:spTree>
    <p:extLst>
      <p:ext uri="{BB962C8B-B14F-4D97-AF65-F5344CB8AC3E}">
        <p14:creationId xmlns:p14="http://schemas.microsoft.com/office/powerpoint/2010/main" val="133432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EBDB0-B5FB-D14F-8497-6D95A744968B}"/>
              </a:ext>
            </a:extLst>
          </p:cNvPr>
          <p:cNvSpPr>
            <a:spLocks noGrp="1"/>
          </p:cNvSpPr>
          <p:nvPr>
            <p:ph type="title"/>
          </p:nvPr>
        </p:nvSpPr>
        <p:spPr>
          <a:xfrm>
            <a:off x="643192" y="609600"/>
            <a:ext cx="3643674" cy="1905000"/>
          </a:xfrm>
        </p:spPr>
        <p:txBody>
          <a:bodyPr>
            <a:normAutofit/>
          </a:bodyPr>
          <a:lstStyle/>
          <a:p>
            <a:pPr algn="ctr"/>
            <a:r>
              <a:rPr lang="en-US" sz="2800" cap="none">
                <a:solidFill>
                  <a:schemeClr val="bg1"/>
                </a:solidFill>
                <a:effectLst>
                  <a:glow rad="38100">
                    <a:schemeClr val="bg1">
                      <a:lumMod val="65000"/>
                      <a:lumOff val="35000"/>
                      <a:alpha val="40000"/>
                    </a:schemeClr>
                  </a:glow>
                  <a:outerShdw blurRad="28575" dist="38100" dir="14040000" algn="tl" rotWithShape="0">
                    <a:srgbClr val="000000"/>
                  </a:outerShdw>
                </a:effectLst>
                <a:latin typeface="Calibri" panose="020F0502020204030204" pitchFamily="34" charset="0"/>
                <a:cs typeface="Calibri" panose="020F0502020204030204" pitchFamily="34" charset="0"/>
              </a:rPr>
              <a:t>Valuation (cont.)</a:t>
            </a:r>
            <a:r>
              <a:rPr lang="en-US" sz="2800" cap="none">
                <a:solidFill>
                  <a:schemeClr val="bg2"/>
                </a:solidFill>
              </a:rPr>
              <a:t> </a:t>
            </a:r>
          </a:p>
        </p:txBody>
      </p:sp>
      <p:sp>
        <p:nvSpPr>
          <p:cNvPr id="3" name="Content Placeholder 2">
            <a:extLst>
              <a:ext uri="{FF2B5EF4-FFF2-40B4-BE49-F238E27FC236}">
                <a16:creationId xmlns:a16="http://schemas.microsoft.com/office/drawing/2014/main" id="{514E4391-5E7E-8A4B-BACA-6BA71BCB9EFB}"/>
              </a:ext>
            </a:extLst>
          </p:cNvPr>
          <p:cNvSpPr>
            <a:spLocks noGrp="1"/>
          </p:cNvSpPr>
          <p:nvPr>
            <p:ph idx="1"/>
          </p:nvPr>
        </p:nvSpPr>
        <p:spPr>
          <a:xfrm>
            <a:off x="643192" y="2666999"/>
            <a:ext cx="3643674" cy="3216276"/>
          </a:xfrm>
        </p:spPr>
        <p:txBody>
          <a:bodyPr anchor="t">
            <a:normAutofit/>
          </a:bodyPr>
          <a:lstStyle/>
          <a:p>
            <a:r>
              <a:rPr lang="en-US" sz="1800" cap="none">
                <a:solidFill>
                  <a:schemeClr val="bg1"/>
                </a:solidFill>
                <a:latin typeface="Calibri" panose="020F0502020204030204" pitchFamily="34" charset="0"/>
                <a:cs typeface="Calibri" panose="020F0502020204030204" pitchFamily="34" charset="0"/>
              </a:rPr>
              <a:t>Weighting both the DCF and EBITDA Multiple comparison equally provides a valuation that shows Texas Instruments is roughly 7.5% undervalued. </a:t>
            </a:r>
          </a:p>
          <a:p>
            <a:endParaRPr lang="en-US" sz="1800">
              <a:gradFill flip="none" rotWithShape="1">
                <a:gsLst>
                  <a:gs pos="0">
                    <a:sysClr val="window" lastClr="FFFFFF"/>
                  </a:gs>
                  <a:gs pos="100000">
                    <a:sysClr val="window" lastClr="FFFFFF">
                      <a:lumMod val="75000"/>
                    </a:sysClr>
                  </a:gs>
                </a:gsLst>
                <a:lin ang="5580000" scaled="0"/>
                <a:tileRect/>
              </a:gradFill>
            </a:endParaRPr>
          </a:p>
        </p:txBody>
      </p:sp>
      <p:sp>
        <p:nvSpPr>
          <p:cNvPr id="11"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Content Placeholder 3">
            <a:extLst>
              <a:ext uri="{FF2B5EF4-FFF2-40B4-BE49-F238E27FC236}">
                <a16:creationId xmlns:a16="http://schemas.microsoft.com/office/drawing/2014/main" id="{2742FE0E-7D7A-304C-8EC1-5B0A02FD9ABA}"/>
              </a:ext>
            </a:extLst>
          </p:cNvPr>
          <p:cNvGraphicFramePr>
            <a:graphicFrameLocks/>
          </p:cNvGraphicFramePr>
          <p:nvPr>
            <p:extLst>
              <p:ext uri="{D42A27DB-BD31-4B8C-83A1-F6EECF244321}">
                <p14:modId xmlns:p14="http://schemas.microsoft.com/office/powerpoint/2010/main" val="2711818529"/>
              </p:ext>
            </p:extLst>
          </p:nvPr>
        </p:nvGraphicFramePr>
        <p:xfrm>
          <a:off x="5128626" y="1297914"/>
          <a:ext cx="5934182" cy="3917744"/>
        </p:xfrm>
        <a:graphic>
          <a:graphicData uri="http://schemas.openxmlformats.org/drawingml/2006/table">
            <a:tbl>
              <a:tblPr firstRow="1" bandRow="1">
                <a:solidFill>
                  <a:schemeClr val="bg1">
                    <a:lumMod val="95000"/>
                  </a:schemeClr>
                </a:solidFill>
                <a:tableStyleId>{5C22544A-7EE6-4342-B048-85BDC9FD1C3A}</a:tableStyleId>
              </a:tblPr>
              <a:tblGrid>
                <a:gridCol w="3159124">
                  <a:extLst>
                    <a:ext uri="{9D8B030D-6E8A-4147-A177-3AD203B41FA5}">
                      <a16:colId xmlns:a16="http://schemas.microsoft.com/office/drawing/2014/main" val="2294433772"/>
                    </a:ext>
                  </a:extLst>
                </a:gridCol>
                <a:gridCol w="2775058">
                  <a:extLst>
                    <a:ext uri="{9D8B030D-6E8A-4147-A177-3AD203B41FA5}">
                      <a16:colId xmlns:a16="http://schemas.microsoft.com/office/drawing/2014/main" val="2947065953"/>
                    </a:ext>
                  </a:extLst>
                </a:gridCol>
              </a:tblGrid>
              <a:tr h="1105166">
                <a:tc>
                  <a:txBody>
                    <a:bodyPr/>
                    <a:lstStyle/>
                    <a:p>
                      <a:pPr algn="r" fontAlgn="b"/>
                      <a:r>
                        <a:rPr lang="en-US" sz="4300" b="1" u="none" strike="noStrike" cap="none" spc="0">
                          <a:solidFill>
                            <a:schemeClr val="tx1"/>
                          </a:solidFill>
                          <a:effectLst/>
                          <a:latin typeface="Calibri" panose="020F0502020204030204" pitchFamily="34" charset="0"/>
                          <a:cs typeface="Calibri" panose="020F0502020204030204" pitchFamily="34" charset="0"/>
                        </a:rPr>
                        <a:t> Combined  </a:t>
                      </a:r>
                      <a:endParaRPr lang="en-US" sz="4300" b="1"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ap="flat" cmpd="sng" algn="ctr">
                      <a:solidFill>
                        <a:schemeClr val="tx1"/>
                      </a:solidFill>
                      <a:prstDash val="solid"/>
                    </a:lnL>
                    <a:lnR w="12700" cmpd="sng">
                      <a:noFill/>
                      <a:prstDash val="solid"/>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4300" b="1"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mpd="sng">
                      <a:noFill/>
                      <a:prstDash val="solid"/>
                    </a:lnL>
                    <a:lnR w="12700" cmpd="sng">
                      <a:noFill/>
                      <a:prstDash val="solid"/>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6246039"/>
                  </a:ext>
                </a:extLst>
              </a:tr>
              <a:tr h="937526">
                <a:tc>
                  <a:txBody>
                    <a:bodyPr/>
                    <a:lstStyle/>
                    <a:p>
                      <a:pPr algn="l" fontAlgn="b"/>
                      <a:r>
                        <a:rPr lang="en-US" sz="3200" u="none" strike="noStrike" cap="none" spc="0">
                          <a:solidFill>
                            <a:schemeClr val="tx1"/>
                          </a:solidFill>
                          <a:effectLst/>
                          <a:latin typeface="Calibri" panose="020F0502020204030204" pitchFamily="34" charset="0"/>
                          <a:cs typeface="Calibri" panose="020F0502020204030204" pitchFamily="34" charset="0"/>
                        </a:rPr>
                        <a:t>          176.55 </a:t>
                      </a:r>
                      <a:endParaRPr lang="en-US" sz="3200" b="0"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ap="flat" cmpd="sng" algn="ctr">
                      <a:solidFill>
                        <a:schemeClr val="tx1"/>
                      </a:solid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3200" u="none" strike="noStrike" cap="none" spc="0">
                          <a:solidFill>
                            <a:schemeClr val="tx1"/>
                          </a:solidFill>
                          <a:effectLst/>
                          <a:latin typeface="Calibri" panose="020F0502020204030204" pitchFamily="34" charset="0"/>
                          <a:cs typeface="Calibri" panose="020F0502020204030204" pitchFamily="34" charset="0"/>
                        </a:rPr>
                        <a:t>Share Price </a:t>
                      </a:r>
                      <a:endParaRPr lang="en-US" sz="3200" b="0"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91162260"/>
                  </a:ext>
                </a:extLst>
              </a:tr>
              <a:tr h="937526">
                <a:tc>
                  <a:txBody>
                    <a:bodyPr/>
                    <a:lstStyle/>
                    <a:p>
                      <a:pPr algn="l" fontAlgn="b"/>
                      <a:r>
                        <a:rPr lang="en-US" sz="3200" u="none" strike="noStrike" cap="none" spc="0">
                          <a:solidFill>
                            <a:schemeClr val="tx1"/>
                          </a:solidFill>
                          <a:effectLst/>
                          <a:latin typeface="Calibri" panose="020F0502020204030204" pitchFamily="34" charset="0"/>
                          <a:cs typeface="Calibri" panose="020F0502020204030204" pitchFamily="34" charset="0"/>
                        </a:rPr>
                        <a:t>          164.13 </a:t>
                      </a:r>
                      <a:endParaRPr lang="en-US" sz="3200" b="0"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ap="flat" cmpd="sng" algn="ctr">
                      <a:solidFill>
                        <a:schemeClr val="tx1"/>
                      </a:solid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3200" u="none" strike="noStrike" cap="none" spc="0">
                          <a:solidFill>
                            <a:schemeClr val="tx1"/>
                          </a:solidFill>
                          <a:effectLst/>
                          <a:latin typeface="Calibri" panose="020F0502020204030204" pitchFamily="34" charset="0"/>
                          <a:cs typeface="Calibri" panose="020F0502020204030204" pitchFamily="34" charset="0"/>
                        </a:rPr>
                        <a:t>Market Price </a:t>
                      </a:r>
                      <a:endParaRPr lang="en-US" sz="3200" b="0"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mpd="sng">
                      <a:no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28817599"/>
                  </a:ext>
                </a:extLst>
              </a:tr>
              <a:tr h="937526">
                <a:tc>
                  <a:txBody>
                    <a:bodyPr/>
                    <a:lstStyle/>
                    <a:p>
                      <a:pPr algn="ctr" fontAlgn="b"/>
                      <a:r>
                        <a:rPr lang="en-US" sz="3200" u="none" strike="noStrike" cap="none" spc="0">
                          <a:solidFill>
                            <a:schemeClr val="tx1"/>
                          </a:solidFill>
                          <a:effectLst/>
                          <a:latin typeface="Calibri" panose="020F0502020204030204" pitchFamily="34" charset="0"/>
                          <a:cs typeface="Calibri" panose="020F0502020204030204" pitchFamily="34" charset="0"/>
                        </a:rPr>
                        <a:t>7.57%</a:t>
                      </a:r>
                      <a:endParaRPr lang="en-US" sz="3200" b="0"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ap="flat" cmpd="sng" algn="ctr">
                      <a:solidFill>
                        <a:schemeClr val="tx1"/>
                      </a:solid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3200" u="none" strike="noStrike" cap="none" spc="0">
                          <a:solidFill>
                            <a:schemeClr val="tx1"/>
                          </a:solidFill>
                          <a:effectLst/>
                          <a:latin typeface="Calibri" panose="020F0502020204030204" pitchFamily="34" charset="0"/>
                          <a:cs typeface="Calibri" panose="020F0502020204030204" pitchFamily="34" charset="0"/>
                        </a:rPr>
                        <a:t>Undervalued  </a:t>
                      </a:r>
                      <a:endParaRPr lang="en-US" sz="3200" b="0" i="0" u="none" strike="noStrike" cap="none" spc="0">
                        <a:solidFill>
                          <a:schemeClr val="tx1"/>
                        </a:solidFill>
                        <a:effectLst/>
                        <a:latin typeface="Calibri" panose="020F0502020204030204" pitchFamily="34" charset="0"/>
                        <a:cs typeface="Calibri" panose="020F0502020204030204" pitchFamily="34" charset="0"/>
                      </a:endParaRPr>
                    </a:p>
                  </a:txBody>
                  <a:tcPr marL="170171" marR="25322" marT="48620" marB="364650"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37870327"/>
                  </a:ext>
                </a:extLst>
              </a:tr>
            </a:tbl>
          </a:graphicData>
        </a:graphic>
      </p:graphicFrame>
    </p:spTree>
    <p:extLst>
      <p:ext uri="{BB962C8B-B14F-4D97-AF65-F5344CB8AC3E}">
        <p14:creationId xmlns:p14="http://schemas.microsoft.com/office/powerpoint/2010/main" val="158019089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2CA93-7406-4C48-AB1F-A768B39D444B}"/>
              </a:ext>
            </a:extLst>
          </p:cNvPr>
          <p:cNvSpPr>
            <a:spLocks noGrp="1"/>
          </p:cNvSpPr>
          <p:nvPr>
            <p:ph type="title"/>
          </p:nvPr>
        </p:nvSpPr>
        <p:spPr>
          <a:xfrm>
            <a:off x="1141413" y="609600"/>
            <a:ext cx="9905998" cy="1468582"/>
          </a:xfrm>
        </p:spPr>
        <p:txBody>
          <a:bodyPr>
            <a:normAutofit/>
          </a:bodyPr>
          <a:lstStyle/>
          <a:p>
            <a:r>
              <a:rPr lang="en-US" cap="none" dirty="0">
                <a:solidFill>
                  <a:schemeClr val="tx1"/>
                </a:solidFill>
                <a:latin typeface="Calibri" panose="020F0502020204030204" pitchFamily="34" charset="0"/>
                <a:cs typeface="Calibri" panose="020F0502020204030204" pitchFamily="34" charset="0"/>
              </a:rPr>
              <a:t>Appendix – Sensitivity Analysis</a:t>
            </a:r>
          </a:p>
        </p:txBody>
      </p:sp>
      <p:graphicFrame>
        <p:nvGraphicFramePr>
          <p:cNvPr id="22" name="Content Placeholder 3">
            <a:extLst>
              <a:ext uri="{FF2B5EF4-FFF2-40B4-BE49-F238E27FC236}">
                <a16:creationId xmlns:a16="http://schemas.microsoft.com/office/drawing/2014/main" id="{9130BECD-3AC3-D44A-AB37-3D05AEECE994}"/>
              </a:ext>
            </a:extLst>
          </p:cNvPr>
          <p:cNvGraphicFramePr>
            <a:graphicFrameLocks noGrp="1"/>
          </p:cNvGraphicFramePr>
          <p:nvPr>
            <p:ph idx="1"/>
            <p:extLst>
              <p:ext uri="{D42A27DB-BD31-4B8C-83A1-F6EECF244321}">
                <p14:modId xmlns:p14="http://schemas.microsoft.com/office/powerpoint/2010/main" val="3735815518"/>
              </p:ext>
            </p:extLst>
          </p:nvPr>
        </p:nvGraphicFramePr>
        <p:xfrm>
          <a:off x="1556085" y="1860885"/>
          <a:ext cx="9336504" cy="4219076"/>
        </p:xfrm>
        <a:graphic>
          <a:graphicData uri="http://schemas.openxmlformats.org/drawingml/2006/table">
            <a:tbl>
              <a:tblPr/>
              <a:tblGrid>
                <a:gridCol w="1047849">
                  <a:extLst>
                    <a:ext uri="{9D8B030D-6E8A-4147-A177-3AD203B41FA5}">
                      <a16:colId xmlns:a16="http://schemas.microsoft.com/office/drawing/2014/main" val="2358380960"/>
                    </a:ext>
                  </a:extLst>
                </a:gridCol>
                <a:gridCol w="1207974">
                  <a:extLst>
                    <a:ext uri="{9D8B030D-6E8A-4147-A177-3AD203B41FA5}">
                      <a16:colId xmlns:a16="http://schemas.microsoft.com/office/drawing/2014/main" val="3674204681"/>
                    </a:ext>
                  </a:extLst>
                </a:gridCol>
                <a:gridCol w="1304752">
                  <a:extLst>
                    <a:ext uri="{9D8B030D-6E8A-4147-A177-3AD203B41FA5}">
                      <a16:colId xmlns:a16="http://schemas.microsoft.com/office/drawing/2014/main" val="4184637418"/>
                    </a:ext>
                  </a:extLst>
                </a:gridCol>
                <a:gridCol w="1207974">
                  <a:extLst>
                    <a:ext uri="{9D8B030D-6E8A-4147-A177-3AD203B41FA5}">
                      <a16:colId xmlns:a16="http://schemas.microsoft.com/office/drawing/2014/main" val="2274474537"/>
                    </a:ext>
                  </a:extLst>
                </a:gridCol>
                <a:gridCol w="944033">
                  <a:extLst>
                    <a:ext uri="{9D8B030D-6E8A-4147-A177-3AD203B41FA5}">
                      <a16:colId xmlns:a16="http://schemas.microsoft.com/office/drawing/2014/main" val="4118095511"/>
                    </a:ext>
                  </a:extLst>
                </a:gridCol>
                <a:gridCol w="1207974">
                  <a:extLst>
                    <a:ext uri="{9D8B030D-6E8A-4147-A177-3AD203B41FA5}">
                      <a16:colId xmlns:a16="http://schemas.microsoft.com/office/drawing/2014/main" val="2279475091"/>
                    </a:ext>
                  </a:extLst>
                </a:gridCol>
                <a:gridCol w="1207974">
                  <a:extLst>
                    <a:ext uri="{9D8B030D-6E8A-4147-A177-3AD203B41FA5}">
                      <a16:colId xmlns:a16="http://schemas.microsoft.com/office/drawing/2014/main" val="3601284709"/>
                    </a:ext>
                  </a:extLst>
                </a:gridCol>
                <a:gridCol w="1207974">
                  <a:extLst>
                    <a:ext uri="{9D8B030D-6E8A-4147-A177-3AD203B41FA5}">
                      <a16:colId xmlns:a16="http://schemas.microsoft.com/office/drawing/2014/main" val="3180836761"/>
                    </a:ext>
                  </a:extLst>
                </a:gridCol>
              </a:tblGrid>
              <a:tr h="682375">
                <a:tc>
                  <a:txBody>
                    <a:bodyPr/>
                    <a:lstStyle/>
                    <a:p>
                      <a:pPr algn="ctr" fontAlgn="b">
                        <a:spcBef>
                          <a:spcPts val="0"/>
                        </a:spcBef>
                        <a:spcAft>
                          <a:spcPts val="0"/>
                        </a:spcAft>
                      </a:pPr>
                      <a:endParaRPr lang="en-US" sz="2000" b="0" i="0" u="none" strike="noStrike">
                        <a:effectLst/>
                        <a:latin typeface="Arial" panose="020B0604020202020204" pitchFamily="34" charset="0"/>
                      </a:endParaRPr>
                    </a:p>
                  </a:txBody>
                  <a:tcPr marL="10716" marR="10716" marT="10716" marB="0" anchor="ctr">
                    <a:lnL>
                      <a:noFill/>
                    </a:lnL>
                    <a:lnR>
                      <a:noFill/>
                    </a:lnR>
                    <a:lnT>
                      <a:noFill/>
                    </a:lnT>
                    <a:lnB>
                      <a:noFill/>
                    </a:lnB>
                    <a:solidFill>
                      <a:schemeClr val="tx1"/>
                    </a:solidFill>
                  </a:tcPr>
                </a:tc>
                <a:tc>
                  <a:txBody>
                    <a:bodyPr/>
                    <a:lstStyle/>
                    <a:p>
                      <a:pPr algn="ctr" fontAlgn="b">
                        <a:spcBef>
                          <a:spcPts val="0"/>
                        </a:spcBef>
                        <a:spcAft>
                          <a:spcPts val="0"/>
                        </a:spcAft>
                      </a:pPr>
                      <a:endParaRPr lang="en-US" sz="2000" b="0" i="0" u="none" strike="noStrike">
                        <a:effectLst/>
                        <a:latin typeface="Arial" panose="020B0604020202020204" pitchFamily="34" charset="0"/>
                      </a:endParaRPr>
                    </a:p>
                  </a:txBody>
                  <a:tcPr marL="10716" marR="10716" marT="10716" marB="0" anchor="ctr">
                    <a:lnL>
                      <a:noFill/>
                    </a:lnL>
                    <a:lnR>
                      <a:noFill/>
                    </a:lnR>
                    <a:lnT>
                      <a:noFill/>
                    </a:lnT>
                    <a:lnB>
                      <a:noFill/>
                    </a:lnB>
                    <a:solidFill>
                      <a:schemeClr val="tx1"/>
                    </a:solidFill>
                  </a:tcPr>
                </a:tc>
                <a:tc gridSpan="6">
                  <a:txBody>
                    <a:bodyPr/>
                    <a:lstStyle/>
                    <a:p>
                      <a:pPr algn="ctr" fontAlgn="b">
                        <a:spcBef>
                          <a:spcPts val="0"/>
                        </a:spcBef>
                        <a:spcAft>
                          <a:spcPts val="0"/>
                        </a:spcAft>
                      </a:pPr>
                      <a:r>
                        <a:rPr lang="en-US" sz="1400" b="0" i="0" u="none" strike="noStrike">
                          <a:solidFill>
                            <a:srgbClr val="000000"/>
                          </a:solidFill>
                          <a:effectLst/>
                          <a:latin typeface="Calibri" panose="020F0502020204030204" pitchFamily="34" charset="0"/>
                        </a:rPr>
                        <a:t>WACC</a:t>
                      </a:r>
                      <a:endParaRPr lang="en-US" sz="2000" b="0" i="0" u="none" strike="noStrike">
                        <a:effectLst/>
                        <a:latin typeface="Arial" panose="020B0604020202020204" pitchFamily="34" charset="0"/>
                      </a:endParaRPr>
                    </a:p>
                  </a:txBody>
                  <a:tcPr marL="102870" marR="102870" marT="51435" marB="51435" anchor="ctr">
                    <a:lnL>
                      <a:noFill/>
                    </a:lnL>
                    <a:lnR>
                      <a:noFill/>
                    </a:lnR>
                    <a:lnT>
                      <a:noFill/>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262269"/>
                  </a:ext>
                </a:extLst>
              </a:tr>
              <a:tr h="299923">
                <a:tc rowSpan="7">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Long-Term Growth Rate</a:t>
                      </a:r>
                      <a:endParaRPr lang="en-US" sz="2000" b="0" i="0" u="none" strike="noStrike">
                        <a:effectLst/>
                        <a:latin typeface="Arial" panose="020B0604020202020204" pitchFamily="34" charset="0"/>
                      </a:endParaRPr>
                    </a:p>
                  </a:txBody>
                  <a:tcPr marL="102870" marR="102870" marT="51435" marB="51435" anchor="ctr">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132.30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5.50%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6.00%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6.43%</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6.50%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7.00%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7.50%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extLst>
                  <a:ext uri="{0D108BD9-81ED-4DB2-BD59-A6C34878D82A}">
                    <a16:rowId xmlns:a16="http://schemas.microsoft.com/office/drawing/2014/main" val="4286330401"/>
                  </a:ext>
                </a:extLst>
              </a:tr>
              <a:tr h="539463">
                <a:tc vMerge="1">
                  <a:txBody>
                    <a:bodyPr/>
                    <a:lstStyle/>
                    <a:p>
                      <a:endParaRPr lang="en-US"/>
                    </a:p>
                  </a:txBody>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2.00%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155.90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9EA84"/>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135.33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DCA7D"/>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121.35 </a:t>
                      </a:r>
                      <a:endParaRPr lang="en-US" sz="2000" b="0" i="0" u="none" strike="noStrike">
                        <a:effectLst/>
                        <a:latin typeface="Arial" panose="020B0604020202020204" pitchFamily="34" charset="0"/>
                      </a:endParaRPr>
                    </a:p>
                  </a:txBody>
                  <a:tcPr marL="10716" marR="10716" marT="10716" marB="0" anchor="b">
                    <a:lnL>
                      <a:noFill/>
                    </a:lnL>
                    <a:lnR>
                      <a:noFill/>
                    </a:lnR>
                    <a:lnT>
                      <a:noFill/>
                    </a:lnT>
                    <a:lnB w="12700" cap="flat" cmpd="sng" algn="ctr">
                      <a:solidFill>
                        <a:srgbClr val="000000"/>
                      </a:solidFill>
                      <a:prstDash val="solid"/>
                      <a:round/>
                      <a:headEnd type="none" w="med" len="med"/>
                      <a:tailEnd type="none" w="med" len="med"/>
                    </a:lnB>
                    <a:solidFill>
                      <a:srgbClr val="FBA877"/>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119.33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BA376"/>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106.53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98370"/>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96.07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8696B"/>
                    </a:solidFill>
                  </a:tcPr>
                </a:tc>
                <a:extLst>
                  <a:ext uri="{0D108BD9-81ED-4DB2-BD59-A6C34878D82A}">
                    <a16:rowId xmlns:a16="http://schemas.microsoft.com/office/drawing/2014/main" val="2654301223"/>
                  </a:ext>
                </a:extLst>
              </a:tr>
              <a:tr h="539463">
                <a:tc vMerge="1">
                  <a:txBody>
                    <a:bodyPr/>
                    <a:lstStyle/>
                    <a:p>
                      <a:endParaRPr lang="en-US"/>
                    </a:p>
                  </a:txBody>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2.40%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174.47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EBE68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149.06 </a:t>
                      </a:r>
                      <a:endParaRPr lang="en-US" sz="2000" b="0" i="0" u="none" strike="noStrike">
                        <a:effectLst/>
                        <a:latin typeface="Arial" panose="020B0604020202020204" pitchFamily="34" charset="0"/>
                      </a:endParaRPr>
                    </a:p>
                  </a:txBody>
                  <a:tcPr marL="10716" marR="10716" marT="10716" marB="0" anchor="b">
                    <a:lnL>
                      <a:noFill/>
                    </a:lnL>
                    <a:lnR w="12700" cap="flat" cmpd="sng" algn="ctr">
                      <a:solidFill>
                        <a:srgbClr val="000000"/>
                      </a:solidFill>
                      <a:prstDash val="solid"/>
                      <a:round/>
                      <a:headEnd type="none" w="med" len="med"/>
                      <a:tailEnd type="none" w="med" len="med"/>
                    </a:lnR>
                    <a:lnT>
                      <a:noFill/>
                    </a:lnT>
                    <a:lnB>
                      <a:noFill/>
                    </a:lnB>
                    <a:solidFill>
                      <a:srgbClr val="FFEB84"/>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132.25 </a:t>
                      </a:r>
                      <a:endParaRPr lang="en-US" sz="2000" b="0" i="0" u="none" strike="noStrike">
                        <a:effectLst/>
                        <a:latin typeface="Arial" panose="020B0604020202020204" pitchFamily="34" charset="0"/>
                      </a:endParaRPr>
                    </a:p>
                  </a:txBody>
                  <a:tcPr marL="10716" marR="10716" marT="107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C37C"/>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129.85 </a:t>
                      </a:r>
                      <a:endParaRPr lang="en-US" sz="2000" b="0" i="0" u="none" strike="noStrike">
                        <a:effectLst/>
                        <a:latin typeface="Arial" panose="020B0604020202020204" pitchFamily="34" charset="0"/>
                      </a:endParaRPr>
                    </a:p>
                  </a:txBody>
                  <a:tcPr marL="10716" marR="10716" marT="10716" marB="0" anchor="b">
                    <a:lnL w="12700" cap="flat" cmpd="sng" algn="ctr">
                      <a:solidFill>
                        <a:srgbClr val="000000"/>
                      </a:solidFill>
                      <a:prstDash val="solid"/>
                      <a:round/>
                      <a:headEnd type="none" w="med" len="med"/>
                      <a:tailEnd type="none" w="med" len="med"/>
                    </a:lnL>
                    <a:lnR>
                      <a:noFill/>
                    </a:lnR>
                    <a:lnT>
                      <a:noFill/>
                    </a:lnT>
                    <a:lnB>
                      <a:noFill/>
                    </a:lnB>
                    <a:solidFill>
                      <a:srgbClr val="FCBD7B"/>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114.81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A977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102.73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8796E"/>
                    </a:solidFill>
                  </a:tcPr>
                </a:tc>
                <a:extLst>
                  <a:ext uri="{0D108BD9-81ED-4DB2-BD59-A6C34878D82A}">
                    <a16:rowId xmlns:a16="http://schemas.microsoft.com/office/drawing/2014/main" val="1317950271"/>
                  </a:ext>
                </a:extLst>
              </a:tr>
              <a:tr h="539463">
                <a:tc vMerge="1">
                  <a:txBody>
                    <a:bodyPr/>
                    <a:lstStyle/>
                    <a:p>
                      <a:endParaRPr lang="en-US"/>
                    </a:p>
                  </a:txBody>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2.50%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179.89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E7E48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152.98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CEA84"/>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135.32 </a:t>
                      </a:r>
                      <a:endParaRPr lang="en-US" sz="2000" b="0" i="0" u="none" strike="noStrike">
                        <a:effectLst/>
                        <a:latin typeface="Arial" panose="020B0604020202020204" pitchFamily="34" charset="0"/>
                      </a:endParaRPr>
                    </a:p>
                  </a:txBody>
                  <a:tcPr marL="10716" marR="10716" marT="10716" marB="0" anchor="b">
                    <a:lnL>
                      <a:noFill/>
                    </a:lnL>
                    <a:lnR>
                      <a:noFill/>
                    </a:lnR>
                    <a:lnT w="12700" cap="flat" cmpd="sng" algn="ctr">
                      <a:solidFill>
                        <a:srgbClr val="000000"/>
                      </a:solidFill>
                      <a:prstDash val="solid"/>
                      <a:round/>
                      <a:headEnd type="none" w="med" len="med"/>
                      <a:tailEnd type="none" w="med" len="med"/>
                    </a:lnT>
                    <a:lnB>
                      <a:noFill/>
                    </a:lnB>
                    <a:solidFill>
                      <a:srgbClr val="FDCA7D"/>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132.80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CC47C"/>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117.11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A9D75"/>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104.56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97E6F"/>
                    </a:solidFill>
                  </a:tcPr>
                </a:tc>
                <a:extLst>
                  <a:ext uri="{0D108BD9-81ED-4DB2-BD59-A6C34878D82A}">
                    <a16:rowId xmlns:a16="http://schemas.microsoft.com/office/drawing/2014/main" val="3274217276"/>
                  </a:ext>
                </a:extLst>
              </a:tr>
              <a:tr h="539463">
                <a:tc vMerge="1">
                  <a:txBody>
                    <a:bodyPr/>
                    <a:lstStyle/>
                    <a:p>
                      <a:endParaRPr lang="en-US"/>
                    </a:p>
                  </a:txBody>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3.00%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213.47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CCDD82"/>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176.52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E9E58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153.36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BEA84"/>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150.13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EEB84"/>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130.34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CBE7B"/>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114.95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A9874"/>
                    </a:solidFill>
                  </a:tcPr>
                </a:tc>
                <a:extLst>
                  <a:ext uri="{0D108BD9-81ED-4DB2-BD59-A6C34878D82A}">
                    <a16:rowId xmlns:a16="http://schemas.microsoft.com/office/drawing/2014/main" val="692135153"/>
                  </a:ext>
                </a:extLst>
              </a:tr>
              <a:tr h="539463">
                <a:tc vMerge="1">
                  <a:txBody>
                    <a:bodyPr/>
                    <a:lstStyle/>
                    <a:p>
                      <a:endParaRPr lang="en-US"/>
                    </a:p>
                  </a:txBody>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3.50%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263.84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A5D17F"/>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209.47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D0DE82"/>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177.55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E9E58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173.22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ECE68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147.34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EE883"/>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127.93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CB87A"/>
                    </a:solidFill>
                  </a:tcPr>
                </a:tc>
                <a:extLst>
                  <a:ext uri="{0D108BD9-81ED-4DB2-BD59-A6C34878D82A}">
                    <a16:rowId xmlns:a16="http://schemas.microsoft.com/office/drawing/2014/main" val="3472532870"/>
                  </a:ext>
                </a:extLst>
              </a:tr>
              <a:tr h="539463">
                <a:tc vMerge="1">
                  <a:txBody>
                    <a:bodyPr/>
                    <a:lstStyle/>
                    <a:p>
                      <a:endParaRPr lang="en-US"/>
                    </a:p>
                  </a:txBody>
                  <a:tcPr/>
                </a:tc>
                <a:tc>
                  <a:txBody>
                    <a:bodyPr/>
                    <a:lstStyle/>
                    <a:p>
                      <a:pPr algn="r" fontAlgn="b">
                        <a:spcBef>
                          <a:spcPts val="0"/>
                        </a:spcBef>
                        <a:spcAft>
                          <a:spcPts val="0"/>
                        </a:spcAft>
                      </a:pPr>
                      <a:r>
                        <a:rPr lang="en-US" sz="1400" b="0" i="0" u="none" strike="noStrike">
                          <a:solidFill>
                            <a:srgbClr val="000000"/>
                          </a:solidFill>
                          <a:effectLst/>
                          <a:latin typeface="Calibri" panose="020F0502020204030204" pitchFamily="34" charset="0"/>
                        </a:rPr>
                        <a:t>4.00%</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chemeClr val="tx1"/>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347.79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63BE7B"/>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258.90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A9D380"/>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211.71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CEDD82"/>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205.56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D3DF82"/>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170.01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EEE784"/>
                    </a:solidFill>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144.61 </a:t>
                      </a:r>
                      <a:endParaRPr lang="en-US" sz="2000" b="0" i="0" u="none" strike="noStrike">
                        <a:effectLst/>
                        <a:latin typeface="Arial" panose="020B0604020202020204" pitchFamily="34" charset="0"/>
                      </a:endParaRPr>
                    </a:p>
                  </a:txBody>
                  <a:tcPr marL="10716" marR="10716" marT="10716" marB="0" anchor="b">
                    <a:lnL>
                      <a:noFill/>
                    </a:lnL>
                    <a:lnR>
                      <a:noFill/>
                    </a:lnR>
                    <a:lnT>
                      <a:noFill/>
                    </a:lnT>
                    <a:lnB>
                      <a:noFill/>
                    </a:lnB>
                    <a:solidFill>
                      <a:srgbClr val="FEE282"/>
                    </a:solidFill>
                  </a:tcPr>
                </a:tc>
                <a:extLst>
                  <a:ext uri="{0D108BD9-81ED-4DB2-BD59-A6C34878D82A}">
                    <a16:rowId xmlns:a16="http://schemas.microsoft.com/office/drawing/2014/main" val="3962297058"/>
                  </a:ext>
                </a:extLst>
              </a:tr>
            </a:tbl>
          </a:graphicData>
        </a:graphic>
      </p:graphicFrame>
    </p:spTree>
    <p:extLst>
      <p:ext uri="{BB962C8B-B14F-4D97-AF65-F5344CB8AC3E}">
        <p14:creationId xmlns:p14="http://schemas.microsoft.com/office/powerpoint/2010/main" val="96840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BE70-4D29-1546-9663-3F23BB51DA48}"/>
              </a:ext>
            </a:extLst>
          </p:cNvPr>
          <p:cNvSpPr>
            <a:spLocks noGrp="1"/>
          </p:cNvSpPr>
          <p:nvPr>
            <p:ph type="title"/>
          </p:nvPr>
        </p:nvSpPr>
        <p:spPr>
          <a:xfrm>
            <a:off x="1141413" y="609600"/>
            <a:ext cx="9905998" cy="1468582"/>
          </a:xfrm>
        </p:spPr>
        <p:txBody>
          <a:bodyPr>
            <a:normAutofit/>
          </a:bodyPr>
          <a:lstStyle/>
          <a:p>
            <a:r>
              <a:rPr lang="en-US" cap="none">
                <a:solidFill>
                  <a:schemeClr val="tx1"/>
                </a:solidFill>
                <a:latin typeface="Calibri" panose="020F0502020204030204" pitchFamily="34" charset="0"/>
                <a:cs typeface="Calibri" panose="020F0502020204030204" pitchFamily="34" charset="0"/>
              </a:rPr>
              <a:t>Appendix – Forecasted Income Statement </a:t>
            </a:r>
          </a:p>
        </p:txBody>
      </p:sp>
      <p:graphicFrame>
        <p:nvGraphicFramePr>
          <p:cNvPr id="10" name="Content Placeholder 9">
            <a:extLst>
              <a:ext uri="{FF2B5EF4-FFF2-40B4-BE49-F238E27FC236}">
                <a16:creationId xmlns:a16="http://schemas.microsoft.com/office/drawing/2014/main" id="{703EBE64-260B-0A4B-8530-995030C3ADA8}"/>
              </a:ext>
            </a:extLst>
          </p:cNvPr>
          <p:cNvGraphicFramePr>
            <a:graphicFrameLocks noGrp="1"/>
          </p:cNvGraphicFramePr>
          <p:nvPr>
            <p:ph idx="1"/>
            <p:extLst>
              <p:ext uri="{D42A27DB-BD31-4B8C-83A1-F6EECF244321}">
                <p14:modId xmlns:p14="http://schemas.microsoft.com/office/powerpoint/2010/main" val="1629216103"/>
              </p:ext>
            </p:extLst>
          </p:nvPr>
        </p:nvGraphicFramePr>
        <p:xfrm>
          <a:off x="1523999" y="1700462"/>
          <a:ext cx="8085218" cy="4973050"/>
        </p:xfrm>
        <a:graphic>
          <a:graphicData uri="http://schemas.openxmlformats.org/drawingml/2006/table">
            <a:tbl>
              <a:tblPr>
                <a:tableStyleId>{5C22544A-7EE6-4342-B048-85BDC9FD1C3A}</a:tableStyleId>
              </a:tblPr>
              <a:tblGrid>
                <a:gridCol w="3034483">
                  <a:extLst>
                    <a:ext uri="{9D8B030D-6E8A-4147-A177-3AD203B41FA5}">
                      <a16:colId xmlns:a16="http://schemas.microsoft.com/office/drawing/2014/main" val="2500056751"/>
                    </a:ext>
                  </a:extLst>
                </a:gridCol>
                <a:gridCol w="1010147">
                  <a:extLst>
                    <a:ext uri="{9D8B030D-6E8A-4147-A177-3AD203B41FA5}">
                      <a16:colId xmlns:a16="http://schemas.microsoft.com/office/drawing/2014/main" val="4022805774"/>
                    </a:ext>
                  </a:extLst>
                </a:gridCol>
                <a:gridCol w="1010147">
                  <a:extLst>
                    <a:ext uri="{9D8B030D-6E8A-4147-A177-3AD203B41FA5}">
                      <a16:colId xmlns:a16="http://schemas.microsoft.com/office/drawing/2014/main" val="4156553312"/>
                    </a:ext>
                  </a:extLst>
                </a:gridCol>
                <a:gridCol w="1010147">
                  <a:extLst>
                    <a:ext uri="{9D8B030D-6E8A-4147-A177-3AD203B41FA5}">
                      <a16:colId xmlns:a16="http://schemas.microsoft.com/office/drawing/2014/main" val="2634629725"/>
                    </a:ext>
                  </a:extLst>
                </a:gridCol>
                <a:gridCol w="1010147">
                  <a:extLst>
                    <a:ext uri="{9D8B030D-6E8A-4147-A177-3AD203B41FA5}">
                      <a16:colId xmlns:a16="http://schemas.microsoft.com/office/drawing/2014/main" val="2145490624"/>
                    </a:ext>
                  </a:extLst>
                </a:gridCol>
                <a:gridCol w="1010147">
                  <a:extLst>
                    <a:ext uri="{9D8B030D-6E8A-4147-A177-3AD203B41FA5}">
                      <a16:colId xmlns:a16="http://schemas.microsoft.com/office/drawing/2014/main" val="2783261969"/>
                    </a:ext>
                  </a:extLst>
                </a:gridCol>
              </a:tblGrid>
              <a:tr h="42207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u="none" strike="noStrike">
                          <a:effectLst/>
                          <a:latin typeface="Calibri" panose="020F0502020204030204" pitchFamily="34" charset="0"/>
                          <a:cs typeface="Calibri" panose="020F0502020204030204" pitchFamily="34" charset="0"/>
                        </a:rPr>
                        <a:t>Income Statements (USD in Millions)</a:t>
                      </a:r>
                      <a:endParaRPr lang="en-US" sz="1200" b="1" i="0" u="none" strike="noStrike">
                        <a:solidFill>
                          <a:srgbClr val="000000"/>
                        </a:solidFill>
                        <a:effectLst/>
                        <a:latin typeface="Calibri" panose="020F0502020204030204" pitchFamily="34" charset="0"/>
                        <a:cs typeface="Calibri" panose="020F0502020204030204" pitchFamily="34" charset="0"/>
                      </a:endParaRPr>
                    </a:p>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a:effectLst/>
                          <a:latin typeface="Calibri" panose="020F0502020204030204" pitchFamily="34" charset="0"/>
                          <a:cs typeface="Calibri" panose="020F0502020204030204" pitchFamily="34" charset="0"/>
                        </a:rPr>
                        <a:t>2021</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a:effectLst/>
                          <a:latin typeface="Calibri" panose="020F0502020204030204" pitchFamily="34" charset="0"/>
                          <a:cs typeface="Calibri" panose="020F0502020204030204" pitchFamily="34" charset="0"/>
                        </a:rPr>
                        <a:t>2022</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a:effectLst/>
                          <a:latin typeface="Calibri" panose="020F0502020204030204" pitchFamily="34" charset="0"/>
                          <a:cs typeface="Calibri" panose="020F0502020204030204" pitchFamily="34" charset="0"/>
                        </a:rPr>
                        <a:t>2023</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a:effectLst/>
                          <a:latin typeface="Calibri" panose="020F0502020204030204" pitchFamily="34" charset="0"/>
                          <a:cs typeface="Calibri" panose="020F0502020204030204" pitchFamily="34" charset="0"/>
                        </a:rPr>
                        <a:t>2024</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a:effectLst/>
                          <a:latin typeface="Calibri" panose="020F0502020204030204" pitchFamily="34" charset="0"/>
                          <a:cs typeface="Calibri" panose="020F0502020204030204" pitchFamily="34" charset="0"/>
                        </a:rPr>
                        <a:t>2025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2811032"/>
                  </a:ext>
                </a:extLst>
              </a:tr>
              <a:tr h="227549">
                <a:tc>
                  <a:txBody>
                    <a:bodyPr/>
                    <a:lstStyle/>
                    <a:p>
                      <a:pPr algn="l" fontAlgn="t"/>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7374139"/>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Revenue</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14,606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15,190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15,646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16,021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16,406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8117049"/>
                  </a:ext>
                </a:extLst>
              </a:tr>
              <a:tr h="227549">
                <a:tc>
                  <a:txBody>
                    <a:bodyPr/>
                    <a:lstStyle/>
                    <a:p>
                      <a:pPr algn="ctr" fontAlgn="b"/>
                      <a:r>
                        <a:rPr lang="en-US" sz="1200" u="none" strike="noStrike">
                          <a:effectLst/>
                          <a:latin typeface="Calibri" panose="020F0502020204030204" pitchFamily="34" charset="0"/>
                          <a:cs typeface="Calibri" panose="020F0502020204030204" pitchFamily="34" charset="0"/>
                        </a:rPr>
                        <a:t>Variable COR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3,002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3,123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3,216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3,293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3,372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7518846"/>
                  </a:ext>
                </a:extLst>
              </a:tr>
              <a:tr h="227549">
                <a:tc>
                  <a:txBody>
                    <a:bodyPr/>
                    <a:lstStyle/>
                    <a:p>
                      <a:pPr algn="ctr" fontAlgn="b"/>
                      <a:r>
                        <a:rPr lang="en-US" sz="1200" u="none" strike="noStrike">
                          <a:effectLst/>
                          <a:latin typeface="Calibri" panose="020F0502020204030204" pitchFamily="34" charset="0"/>
                          <a:cs typeface="Calibri" panose="020F0502020204030204" pitchFamily="34" charset="0"/>
                        </a:rPr>
                        <a:t>Fixed COR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2,262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2,262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2,262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2,262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2,262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5827661"/>
                  </a:ext>
                </a:extLst>
              </a:tr>
              <a:tr h="227549">
                <a:tc>
                  <a:txBody>
                    <a:bodyPr/>
                    <a:lstStyle/>
                    <a:p>
                      <a:pPr algn="r" fontAlgn="t"/>
                      <a:r>
                        <a:rPr lang="en-US" sz="1200" u="none" strike="noStrike">
                          <a:effectLst/>
                          <a:latin typeface="Calibri" panose="020F0502020204030204" pitchFamily="34" charset="0"/>
                          <a:cs typeface="Calibri" panose="020F0502020204030204" pitchFamily="34" charset="0"/>
                        </a:rPr>
                        <a:t>Cost of revenue (COR)</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5,265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5,385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5,479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5,556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5,635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2489297"/>
                  </a:ext>
                </a:extLst>
              </a:tr>
              <a:tr h="227549">
                <a:tc>
                  <a:txBody>
                    <a:bodyPr/>
                    <a:lstStyle/>
                    <a:p>
                      <a:pPr algn="r" fontAlgn="t"/>
                      <a:r>
                        <a:rPr lang="en-US" sz="1200" u="none" strike="noStrike">
                          <a:effectLst/>
                          <a:latin typeface="Calibri" panose="020F0502020204030204" pitchFamily="34" charset="0"/>
                          <a:cs typeface="Calibri" panose="020F0502020204030204" pitchFamily="34" charset="0"/>
                        </a:rPr>
                        <a:t>Gross profit</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9,341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9,805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10,167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10,465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10,771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1223280"/>
                  </a:ext>
                </a:extLst>
              </a:tr>
              <a:tr h="227549">
                <a:tc>
                  <a:txBody>
                    <a:bodyPr/>
                    <a:lstStyle/>
                    <a:p>
                      <a:pPr algn="ctr" fontAlgn="t"/>
                      <a:r>
                        <a:rPr lang="en-US" sz="1200" u="none" strike="noStrike">
                          <a:effectLst/>
                          <a:latin typeface="Calibri" panose="020F0502020204030204" pitchFamily="34" charset="0"/>
                          <a:cs typeface="Calibri" panose="020F0502020204030204" pitchFamily="34" charset="0"/>
                        </a:rPr>
                        <a:t>Variable R &amp; D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168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172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176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8431432"/>
                  </a:ext>
                </a:extLst>
              </a:tr>
              <a:tr h="227549">
                <a:tc>
                  <a:txBody>
                    <a:bodyPr/>
                    <a:lstStyle/>
                    <a:p>
                      <a:pPr algn="ctr" fontAlgn="t"/>
                      <a:r>
                        <a:rPr lang="en-US" sz="1200" u="none" strike="noStrike">
                          <a:effectLst/>
                          <a:latin typeface="Calibri" panose="020F0502020204030204" pitchFamily="34" charset="0"/>
                          <a:cs typeface="Calibri" panose="020F0502020204030204" pitchFamily="34" charset="0"/>
                        </a:rPr>
                        <a:t>Fixed R &amp; D</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1,390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1,390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1,390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1,390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1,390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8599745"/>
                  </a:ext>
                </a:extLst>
              </a:tr>
              <a:tr h="227549">
                <a:tc>
                  <a:txBody>
                    <a:bodyPr/>
                    <a:lstStyle/>
                    <a:p>
                      <a:pPr algn="r" fontAlgn="t"/>
                      <a:r>
                        <a:rPr lang="en-US" sz="1200" u="none" strike="noStrike">
                          <a:effectLst/>
                          <a:latin typeface="Calibri" panose="020F0502020204030204" pitchFamily="34" charset="0"/>
                          <a:cs typeface="Calibri" panose="020F0502020204030204" pitchFamily="34" charset="0"/>
                        </a:rPr>
                        <a:t>Research and development (R&amp;D)</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1,546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1,553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1,558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1,566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0847572"/>
                  </a:ext>
                </a:extLst>
              </a:tr>
              <a:tr h="227549">
                <a:tc>
                  <a:txBody>
                    <a:bodyPr/>
                    <a:lstStyle/>
                    <a:p>
                      <a:pPr algn="ctr" fontAlgn="t"/>
                      <a:r>
                        <a:rPr lang="en-US" sz="1200" u="none" strike="noStrike">
                          <a:effectLst/>
                          <a:latin typeface="Calibri" panose="020F0502020204030204" pitchFamily="34" charset="0"/>
                          <a:cs typeface="Calibri" panose="020F0502020204030204" pitchFamily="34" charset="0"/>
                        </a:rPr>
                        <a:t>Variable SGA</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407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423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436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446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457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897334"/>
                  </a:ext>
                </a:extLst>
              </a:tr>
              <a:tr h="227549">
                <a:tc>
                  <a:txBody>
                    <a:bodyPr/>
                    <a:lstStyle/>
                    <a:p>
                      <a:pPr algn="ctr" fontAlgn="t"/>
                      <a:r>
                        <a:rPr lang="en-US" sz="1200" u="none" strike="noStrike">
                          <a:effectLst/>
                          <a:latin typeface="Calibri" panose="020F0502020204030204" pitchFamily="34" charset="0"/>
                          <a:cs typeface="Calibri" panose="020F0502020204030204" pitchFamily="34" charset="0"/>
                        </a:rPr>
                        <a:t>Fixed SGA</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1,245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1,245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1,245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1,245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1,245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585414"/>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Selling, general and administrative (SG&amp;A)</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1,651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1,667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1,680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1,691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1,701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1434092"/>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Acquisition charges</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4131964"/>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Restructuring charges/other</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51718"/>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Operating profit</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6,143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6,585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6,929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7,213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7,504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9167904"/>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Other income (expense), net (OI&amp;E)</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4145899"/>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Interest and debt expense</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93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5797719"/>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Income before income taxes</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6,050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6,585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6,929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7,213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7,504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4604379"/>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Provision for income taxes</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1,301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1,416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1,490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1,551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1,613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1949603"/>
                  </a:ext>
                </a:extLst>
              </a:tr>
              <a:tr h="227549">
                <a:tc>
                  <a:txBody>
                    <a:bodyPr/>
                    <a:lstStyle/>
                    <a:p>
                      <a:pPr algn="l" fontAlgn="t"/>
                      <a:r>
                        <a:rPr lang="en-US" sz="1200" u="none" strike="noStrike">
                          <a:effectLst/>
                          <a:latin typeface="Calibri" panose="020F0502020204030204" pitchFamily="34" charset="0"/>
                          <a:cs typeface="Calibri" panose="020F0502020204030204" pitchFamily="34" charset="0"/>
                        </a:rPr>
                        <a:t>Net income</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4,749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5,169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5,440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5,662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a:effectLst/>
                          <a:latin typeface="Calibri" panose="020F0502020204030204" pitchFamily="34" charset="0"/>
                          <a:cs typeface="Calibri" panose="020F0502020204030204" pitchFamily="34" charset="0"/>
                        </a:rPr>
                        <a:t>          5,890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746" marR="5746" marT="5746"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54083172"/>
                  </a:ext>
                </a:extLst>
              </a:tr>
            </a:tbl>
          </a:graphicData>
        </a:graphic>
      </p:graphicFrame>
    </p:spTree>
    <p:extLst>
      <p:ext uri="{BB962C8B-B14F-4D97-AF65-F5344CB8AC3E}">
        <p14:creationId xmlns:p14="http://schemas.microsoft.com/office/powerpoint/2010/main" val="168851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7379-7B0D-E949-B26A-65B6B410B815}"/>
              </a:ext>
            </a:extLst>
          </p:cNvPr>
          <p:cNvSpPr>
            <a:spLocks noGrp="1"/>
          </p:cNvSpPr>
          <p:nvPr>
            <p:ph type="title"/>
          </p:nvPr>
        </p:nvSpPr>
        <p:spPr>
          <a:xfrm>
            <a:off x="8119869" y="643466"/>
            <a:ext cx="3143875" cy="5571065"/>
          </a:xfrm>
        </p:spPr>
        <p:txBody>
          <a:bodyPr anchor="ctr">
            <a:normAutofit/>
          </a:bodyPr>
          <a:lstStyle/>
          <a:p>
            <a:r>
              <a:rPr lang="en-US" sz="3600" cap="none">
                <a:solidFill>
                  <a:schemeClr val="tx1"/>
                </a:solidFill>
                <a:latin typeface="Calibri" panose="020F0502020204030204" pitchFamily="34" charset="0"/>
                <a:cs typeface="Calibri" panose="020F0502020204030204" pitchFamily="34" charset="0"/>
              </a:rPr>
              <a:t>Appendix – Forecasted Balance Sheet </a:t>
            </a:r>
          </a:p>
        </p:txBody>
      </p:sp>
      <p:sp>
        <p:nvSpPr>
          <p:cNvPr id="9" name="Rectangle 8">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4" name="Content Placeholder 3">
            <a:extLst>
              <a:ext uri="{FF2B5EF4-FFF2-40B4-BE49-F238E27FC236}">
                <a16:creationId xmlns:a16="http://schemas.microsoft.com/office/drawing/2014/main" id="{6C638256-45E5-0347-90F9-A577059CE5FC}"/>
              </a:ext>
            </a:extLst>
          </p:cNvPr>
          <p:cNvGraphicFramePr>
            <a:graphicFrameLocks noGrp="1"/>
          </p:cNvGraphicFramePr>
          <p:nvPr>
            <p:ph idx="1"/>
            <p:extLst>
              <p:ext uri="{D42A27DB-BD31-4B8C-83A1-F6EECF244321}">
                <p14:modId xmlns:p14="http://schemas.microsoft.com/office/powerpoint/2010/main" val="2525269442"/>
              </p:ext>
            </p:extLst>
          </p:nvPr>
        </p:nvGraphicFramePr>
        <p:xfrm>
          <a:off x="700172" y="208547"/>
          <a:ext cx="6403693" cy="6633096"/>
        </p:xfrm>
        <a:graphic>
          <a:graphicData uri="http://schemas.openxmlformats.org/drawingml/2006/table">
            <a:tbl>
              <a:tblPr firstRow="1" bandRow="1">
                <a:tableStyleId>{5C22544A-7EE6-4342-B048-85BDC9FD1C3A}</a:tableStyleId>
              </a:tblPr>
              <a:tblGrid>
                <a:gridCol w="3513503">
                  <a:extLst>
                    <a:ext uri="{9D8B030D-6E8A-4147-A177-3AD203B41FA5}">
                      <a16:colId xmlns:a16="http://schemas.microsoft.com/office/drawing/2014/main" val="858647400"/>
                    </a:ext>
                  </a:extLst>
                </a:gridCol>
                <a:gridCol w="578038">
                  <a:extLst>
                    <a:ext uri="{9D8B030D-6E8A-4147-A177-3AD203B41FA5}">
                      <a16:colId xmlns:a16="http://schemas.microsoft.com/office/drawing/2014/main" val="2935711996"/>
                    </a:ext>
                  </a:extLst>
                </a:gridCol>
                <a:gridCol w="578038">
                  <a:extLst>
                    <a:ext uri="{9D8B030D-6E8A-4147-A177-3AD203B41FA5}">
                      <a16:colId xmlns:a16="http://schemas.microsoft.com/office/drawing/2014/main" val="785011558"/>
                    </a:ext>
                  </a:extLst>
                </a:gridCol>
                <a:gridCol w="578038">
                  <a:extLst>
                    <a:ext uri="{9D8B030D-6E8A-4147-A177-3AD203B41FA5}">
                      <a16:colId xmlns:a16="http://schemas.microsoft.com/office/drawing/2014/main" val="3277289110"/>
                    </a:ext>
                  </a:extLst>
                </a:gridCol>
                <a:gridCol w="578038">
                  <a:extLst>
                    <a:ext uri="{9D8B030D-6E8A-4147-A177-3AD203B41FA5}">
                      <a16:colId xmlns:a16="http://schemas.microsoft.com/office/drawing/2014/main" val="402966836"/>
                    </a:ext>
                  </a:extLst>
                </a:gridCol>
                <a:gridCol w="578038">
                  <a:extLst>
                    <a:ext uri="{9D8B030D-6E8A-4147-A177-3AD203B41FA5}">
                      <a16:colId xmlns:a16="http://schemas.microsoft.com/office/drawing/2014/main" val="972809962"/>
                    </a:ext>
                  </a:extLst>
                </a:gridCol>
              </a:tblGrid>
              <a:tr h="148948">
                <a:tc>
                  <a:txBody>
                    <a:bodyPr/>
                    <a:lstStyle/>
                    <a:p>
                      <a:pPr algn="ctr" fontAlgn="ctr"/>
                      <a:r>
                        <a:rPr lang="en-US" sz="800" u="none" strike="noStrike">
                          <a:effectLst/>
                          <a:latin typeface="Calibri" panose="020F0502020204030204" pitchFamily="34" charset="0"/>
                          <a:cs typeface="Calibri" panose="020F0502020204030204" pitchFamily="34" charset="0"/>
                        </a:rPr>
                        <a:t>Balance Sheet (USD in Millions)</a:t>
                      </a:r>
                      <a:endParaRPr lang="en-US" sz="800" b="1"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ctr"/>
                </a:tc>
                <a:tc>
                  <a:txBody>
                    <a:bodyPr/>
                    <a:lstStyle/>
                    <a:p>
                      <a:pPr algn="r" fontAlgn="b"/>
                      <a:r>
                        <a:rPr lang="en-US" sz="900" u="none" strike="noStrike">
                          <a:effectLst/>
                          <a:latin typeface="Calibri" panose="020F0502020204030204" pitchFamily="34" charset="0"/>
                          <a:cs typeface="Calibri" panose="020F0502020204030204" pitchFamily="34" charset="0"/>
                        </a:rPr>
                        <a:t>2021</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r" fontAlgn="b"/>
                      <a:r>
                        <a:rPr lang="en-US" sz="900" u="none" strike="noStrike">
                          <a:effectLst/>
                          <a:latin typeface="Calibri" panose="020F0502020204030204" pitchFamily="34" charset="0"/>
                          <a:cs typeface="Calibri" panose="020F0502020204030204" pitchFamily="34" charset="0"/>
                        </a:rPr>
                        <a:t>2022</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r" fontAlgn="b"/>
                      <a:r>
                        <a:rPr lang="en-US" sz="900" u="none" strike="noStrike">
                          <a:effectLst/>
                          <a:latin typeface="Calibri" panose="020F0502020204030204" pitchFamily="34" charset="0"/>
                          <a:cs typeface="Calibri" panose="020F0502020204030204" pitchFamily="34" charset="0"/>
                        </a:rPr>
                        <a:t>2023</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r" fontAlgn="b"/>
                      <a:r>
                        <a:rPr lang="en-US" sz="900" u="none" strike="noStrike">
                          <a:effectLst/>
                          <a:latin typeface="Calibri" panose="020F0502020204030204" pitchFamily="34" charset="0"/>
                          <a:cs typeface="Calibri" panose="020F0502020204030204" pitchFamily="34" charset="0"/>
                        </a:rPr>
                        <a:t>2024</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r" fontAlgn="b"/>
                      <a:r>
                        <a:rPr lang="en-US" sz="900" u="none" strike="noStrike">
                          <a:effectLst/>
                          <a:latin typeface="Calibri" panose="020F0502020204030204" pitchFamily="34" charset="0"/>
                          <a:cs typeface="Calibri" panose="020F0502020204030204" pitchFamily="34" charset="0"/>
                        </a:rPr>
                        <a:t>2025</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675529398"/>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Current assets:</a:t>
                      </a:r>
                      <a:endParaRPr lang="en-US" sz="800" b="1"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036544580"/>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Cash and cash equivalents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4,575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6,997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12,264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17,790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23,560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693925234"/>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Short-term investments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3,461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3,461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3,461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3,461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75696367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Accounts receivable, net of allowances of ($8) and ($19)</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1,428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1,485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1,530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1,567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1,604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63796097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Raw materials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573234320"/>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Work in process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86334963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Finished goods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426946930"/>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Inventories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2,006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2,051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2,087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2,117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2,147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4292510978"/>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Prepaid expenses and other current assets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302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302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302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302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302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336302874"/>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Total current assets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8,311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14,297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19,644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25,236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31,074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19886439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Property, plant and equipment at cost</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28361073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Accumulated depreciation</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72133935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Property, plant and equipment</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3,185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3,217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3,346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3,529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4004402429"/>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Long-term investments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49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440610157"/>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Goodwill</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4,362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414478098"/>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Acquisition-related intangibles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152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152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152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152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152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1429521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Deferred tax assets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343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02019720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Capitalized software licenses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479342575"/>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Overfunded retirement plans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246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47312362"/>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Other long-term assets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575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598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616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630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646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73053004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Total assets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17,345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23,385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28,879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34,586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40,522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702152295"/>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Current liabilities:</a:t>
                      </a:r>
                      <a:endParaRPr lang="en-US" sz="800" b="1"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56534207"/>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Current portion of long-term debt</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4829158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Accounts payable</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421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438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444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450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656917637"/>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Accrued compensation</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778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795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809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821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832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47466489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Income taxes payable</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134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614353068"/>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Accrued expenses and other liabilities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531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543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553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561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569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24643006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Total current liabilities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1,864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2,705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2,736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2,762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2,787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943764419"/>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Long-term debt</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313458178"/>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Underfunded retirement plans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131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970173751"/>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Deferred tax liabilities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90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90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31895814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Other long-term liabilities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1,323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1,353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1,377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1,396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1,416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489727464"/>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Total liabilities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3,408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4,280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4,334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4,379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4,425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603416184"/>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Stockholders’ equity:</a:t>
                      </a:r>
                      <a:endParaRPr lang="en-US" sz="800" b="1"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79304519"/>
                  </a:ext>
                </a:extLst>
              </a:tr>
              <a:tr h="263114">
                <a:tc>
                  <a:txBody>
                    <a:bodyPr/>
                    <a:lstStyle/>
                    <a:p>
                      <a:pPr algn="l" fontAlgn="t"/>
                      <a:r>
                        <a:rPr lang="en-US" sz="800" u="none" strike="noStrike">
                          <a:effectLst/>
                          <a:latin typeface="Calibri" panose="020F0502020204030204" pitchFamily="34" charset="0"/>
                          <a:cs typeface="Calibri" panose="020F0502020204030204" pitchFamily="34" charset="0"/>
                        </a:rPr>
                        <a:t>Preferred stock, $25 par value. Authorized - 10,000,000 shares Participating cumulative preferred - None issued.</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4275363244"/>
                  </a:ext>
                </a:extLst>
              </a:tr>
              <a:tr h="263114">
                <a:tc>
                  <a:txBody>
                    <a:bodyPr/>
                    <a:lstStyle/>
                    <a:p>
                      <a:pPr algn="l" fontAlgn="t"/>
                      <a:r>
                        <a:rPr lang="en-US" sz="800" u="none" strike="noStrike">
                          <a:effectLst/>
                          <a:latin typeface="Calibri" panose="020F0502020204030204" pitchFamily="34" charset="0"/>
                          <a:cs typeface="Calibri" panose="020F0502020204030204" pitchFamily="34" charset="0"/>
                        </a:rPr>
                        <a:t>Common stock, $1 par value. Authorized - 2,400,000,000 shares Shares issued - 1,740,815,939</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1,741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1,741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1,741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1,741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1,741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087011725"/>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Paid-in capital</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2,333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2,333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2,333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2,333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2,333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191330504"/>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Retained earnings</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46,800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51,969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57,409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63,071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68,962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279190792"/>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Treasury common stock at cost Shares: 2019 - 808,784,381; 2018 - 795,665,646</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(36,578)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(36,578)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(36,578)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(36,578)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(36,578)</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403256056"/>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Accumulated other comprehensive income (loss), net of taxes (AOCI)</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(360)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(360)</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667241595"/>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Total stockholders’ equity</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13,936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19,105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24,545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30,207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36,098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2305788019"/>
                  </a:ext>
                </a:extLst>
              </a:tr>
              <a:tr h="148948">
                <a:tc>
                  <a:txBody>
                    <a:bodyPr/>
                    <a:lstStyle/>
                    <a:p>
                      <a:pPr algn="l" fontAlgn="t"/>
                      <a:r>
                        <a:rPr lang="en-US" sz="800" u="none" strike="noStrike">
                          <a:effectLst/>
                          <a:latin typeface="Calibri" panose="020F0502020204030204" pitchFamily="34" charset="0"/>
                          <a:cs typeface="Calibri" panose="020F0502020204030204" pitchFamily="34" charset="0"/>
                        </a:rPr>
                        <a:t>Total liabilities and stockholders’ equity</a:t>
                      </a:r>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tc>
                <a:tc>
                  <a:txBody>
                    <a:bodyPr/>
                    <a:lstStyle/>
                    <a:p>
                      <a:pPr algn="l" fontAlgn="b"/>
                      <a:r>
                        <a:rPr lang="en-US" sz="900" u="none" strike="noStrike">
                          <a:effectLst/>
                          <a:latin typeface="Calibri" panose="020F0502020204030204" pitchFamily="34" charset="0"/>
                          <a:cs typeface="Calibri" panose="020F0502020204030204" pitchFamily="34" charset="0"/>
                        </a:rPr>
                        <a:t>        17,344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23,385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28,879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34,586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tc>
                  <a:txBody>
                    <a:bodyPr/>
                    <a:lstStyle/>
                    <a:p>
                      <a:pPr algn="l" fontAlgn="b"/>
                      <a:r>
                        <a:rPr lang="en-US" sz="900" u="none" strike="noStrike">
                          <a:effectLst/>
                          <a:latin typeface="Calibri" panose="020F0502020204030204" pitchFamily="34" charset="0"/>
                          <a:cs typeface="Calibri" panose="020F0502020204030204" pitchFamily="34" charset="0"/>
                        </a:rPr>
                        <a:t>        40,522 </a:t>
                      </a:r>
                      <a:endParaRPr lang="en-US" sz="900" b="0" i="0" u="none" strike="noStrike">
                        <a:solidFill>
                          <a:srgbClr val="000000"/>
                        </a:solidFill>
                        <a:effectLst/>
                        <a:latin typeface="Calibri" panose="020F0502020204030204" pitchFamily="34" charset="0"/>
                        <a:cs typeface="Calibri" panose="020F0502020204030204" pitchFamily="34" charset="0"/>
                      </a:endParaRPr>
                    </a:p>
                  </a:txBody>
                  <a:tcPr marL="2022" marR="2022" marT="2022" marB="0" anchor="b"/>
                </a:tc>
                <a:extLst>
                  <a:ext uri="{0D108BD9-81ED-4DB2-BD59-A6C34878D82A}">
                    <a16:rowId xmlns:a16="http://schemas.microsoft.com/office/drawing/2014/main" val="3706352061"/>
                  </a:ext>
                </a:extLst>
              </a:tr>
            </a:tbl>
          </a:graphicData>
        </a:graphic>
      </p:graphicFrame>
    </p:spTree>
    <p:extLst>
      <p:ext uri="{BB962C8B-B14F-4D97-AF65-F5344CB8AC3E}">
        <p14:creationId xmlns:p14="http://schemas.microsoft.com/office/powerpoint/2010/main" val="146473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060A-2A69-5C44-8E9B-FC108D4F2805}"/>
              </a:ext>
            </a:extLst>
          </p:cNvPr>
          <p:cNvSpPr>
            <a:spLocks noGrp="1"/>
          </p:cNvSpPr>
          <p:nvPr>
            <p:ph type="title"/>
          </p:nvPr>
        </p:nvSpPr>
        <p:spPr>
          <a:xfrm>
            <a:off x="8119869" y="643466"/>
            <a:ext cx="3143875" cy="5571065"/>
          </a:xfrm>
        </p:spPr>
        <p:txBody>
          <a:bodyPr vert="horz" lIns="91440" tIns="45720" rIns="91440" bIns="45720" rtlCol="0" anchor="ctr">
            <a:normAutofit/>
          </a:bodyPr>
          <a:lstStyle/>
          <a:p>
            <a:r>
              <a:rPr lang="en-US" sz="3600" cap="none">
                <a:solidFill>
                  <a:schemeClr val="tx1"/>
                </a:solidFill>
                <a:effectLst>
                  <a:glow rad="38100">
                    <a:schemeClr val="bg1">
                      <a:lumMod val="65000"/>
                      <a:lumOff val="35000"/>
                      <a:alpha val="50000"/>
                    </a:schemeClr>
                  </a:glow>
                  <a:outerShdw blurRad="28575" dist="31750" dir="13200000" algn="tl" rotWithShape="0">
                    <a:srgbClr val="000000">
                      <a:alpha val="25000"/>
                    </a:srgbClr>
                  </a:outerShdw>
                </a:effectLst>
                <a:latin typeface="Calibri" panose="020F0502020204030204" pitchFamily="34" charset="0"/>
                <a:cs typeface="Calibri" panose="020F0502020204030204" pitchFamily="34" charset="0"/>
              </a:rPr>
              <a:t>Appendix – Forecasted Cash Flows </a:t>
            </a:r>
          </a:p>
        </p:txBody>
      </p:sp>
      <p:sp>
        <p:nvSpPr>
          <p:cNvPr id="46" name="Rectangle 33">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5">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8" name="Straight Connector 37">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11" name="Content Placeholder 10">
            <a:extLst>
              <a:ext uri="{FF2B5EF4-FFF2-40B4-BE49-F238E27FC236}">
                <a16:creationId xmlns:a16="http://schemas.microsoft.com/office/drawing/2014/main" id="{70709E27-2459-674C-8049-57AC927DABAE}"/>
              </a:ext>
            </a:extLst>
          </p:cNvPr>
          <p:cNvGraphicFramePr>
            <a:graphicFrameLocks noGrp="1"/>
          </p:cNvGraphicFramePr>
          <p:nvPr>
            <p:ph idx="1"/>
            <p:extLst>
              <p:ext uri="{D42A27DB-BD31-4B8C-83A1-F6EECF244321}">
                <p14:modId xmlns:p14="http://schemas.microsoft.com/office/powerpoint/2010/main" val="3369147710"/>
              </p:ext>
            </p:extLst>
          </p:nvPr>
        </p:nvGraphicFramePr>
        <p:xfrm>
          <a:off x="1047169" y="176463"/>
          <a:ext cx="6018594" cy="6561237"/>
        </p:xfrm>
        <a:graphic>
          <a:graphicData uri="http://schemas.openxmlformats.org/drawingml/2006/table">
            <a:tbl>
              <a:tblPr>
                <a:tableStyleId>{8EC20E35-A176-4012-BC5E-935CFFF8708E}</a:tableStyleId>
              </a:tblPr>
              <a:tblGrid>
                <a:gridCol w="2672374">
                  <a:extLst>
                    <a:ext uri="{9D8B030D-6E8A-4147-A177-3AD203B41FA5}">
                      <a16:colId xmlns:a16="http://schemas.microsoft.com/office/drawing/2014/main" val="2146022829"/>
                    </a:ext>
                  </a:extLst>
                </a:gridCol>
                <a:gridCol w="669244">
                  <a:extLst>
                    <a:ext uri="{9D8B030D-6E8A-4147-A177-3AD203B41FA5}">
                      <a16:colId xmlns:a16="http://schemas.microsoft.com/office/drawing/2014/main" val="3550129310"/>
                    </a:ext>
                  </a:extLst>
                </a:gridCol>
                <a:gridCol w="669244">
                  <a:extLst>
                    <a:ext uri="{9D8B030D-6E8A-4147-A177-3AD203B41FA5}">
                      <a16:colId xmlns:a16="http://schemas.microsoft.com/office/drawing/2014/main" val="1937685778"/>
                    </a:ext>
                  </a:extLst>
                </a:gridCol>
                <a:gridCol w="669244">
                  <a:extLst>
                    <a:ext uri="{9D8B030D-6E8A-4147-A177-3AD203B41FA5}">
                      <a16:colId xmlns:a16="http://schemas.microsoft.com/office/drawing/2014/main" val="235921534"/>
                    </a:ext>
                  </a:extLst>
                </a:gridCol>
                <a:gridCol w="669244">
                  <a:extLst>
                    <a:ext uri="{9D8B030D-6E8A-4147-A177-3AD203B41FA5}">
                      <a16:colId xmlns:a16="http://schemas.microsoft.com/office/drawing/2014/main" val="3749318494"/>
                    </a:ext>
                  </a:extLst>
                </a:gridCol>
                <a:gridCol w="669244">
                  <a:extLst>
                    <a:ext uri="{9D8B030D-6E8A-4147-A177-3AD203B41FA5}">
                      <a16:colId xmlns:a16="http://schemas.microsoft.com/office/drawing/2014/main" val="1446650661"/>
                    </a:ext>
                  </a:extLst>
                </a:gridCol>
              </a:tblGrid>
              <a:tr h="165859">
                <a:tc>
                  <a:txBody>
                    <a:bodyPr/>
                    <a:lstStyle/>
                    <a:p>
                      <a:pPr algn="l" fontAlgn="ctr"/>
                      <a:r>
                        <a:rPr lang="en-US" sz="800" u="none" strike="noStrike">
                          <a:effectLst/>
                        </a:rPr>
                        <a:t> Statements of Cash Flows (USD in Millions)</a:t>
                      </a:r>
                      <a:endParaRPr lang="en-US" sz="800" b="1" i="0" u="none" strike="noStrike">
                        <a:solidFill>
                          <a:srgbClr val="000000"/>
                        </a:solidFill>
                        <a:effectLst/>
                        <a:latin typeface="Calibri" panose="020F0502020204030204" pitchFamily="34" charset="0"/>
                      </a:endParaRPr>
                    </a:p>
                  </a:txBody>
                  <a:tcPr marL="2566" marR="2566" marT="2566" marB="0" anchor="ctr"/>
                </a:tc>
                <a:tc>
                  <a:txBody>
                    <a:bodyPr/>
                    <a:lstStyle/>
                    <a:p>
                      <a:pPr algn="r" fontAlgn="b"/>
                      <a:r>
                        <a:rPr lang="en-US" sz="800" u="none" strike="noStrike">
                          <a:effectLst/>
                        </a:rPr>
                        <a:t>2021</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2022</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2023</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2024</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2025</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056488592"/>
                  </a:ext>
                </a:extLst>
              </a:tr>
              <a:tr h="142464">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817187641"/>
                  </a:ext>
                </a:extLst>
              </a:tr>
              <a:tr h="165859">
                <a:tc>
                  <a:txBody>
                    <a:bodyPr/>
                    <a:lstStyle/>
                    <a:p>
                      <a:pPr algn="l" fontAlgn="t"/>
                      <a:r>
                        <a:rPr lang="en-US" sz="800" u="none" strike="noStrike">
                          <a:effectLst/>
                        </a:rPr>
                        <a:t>Cash flows from operating activities</a:t>
                      </a:r>
                      <a:endParaRPr lang="en-US" sz="800" b="1"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752357087"/>
                  </a:ext>
                </a:extLst>
              </a:tr>
              <a:tr h="165859">
                <a:tc>
                  <a:txBody>
                    <a:bodyPr/>
                    <a:lstStyle/>
                    <a:p>
                      <a:pPr algn="l" fontAlgn="t"/>
                      <a:r>
                        <a:rPr lang="en-US" sz="800" u="none" strike="noStrike">
                          <a:effectLst/>
                        </a:rPr>
                        <a:t>Net income</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4,749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5,169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5,440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5,662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5,890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615410154"/>
                  </a:ext>
                </a:extLst>
              </a:tr>
              <a:tr h="165859">
                <a:tc>
                  <a:txBody>
                    <a:bodyPr/>
                    <a:lstStyle/>
                    <a:p>
                      <a:pPr algn="l" fontAlgn="t"/>
                      <a:r>
                        <a:rPr lang="en-US" sz="800" u="none" strike="noStrike">
                          <a:effectLst/>
                        </a:rPr>
                        <a:t>Adjustments to net income:</a:t>
                      </a:r>
                      <a:endParaRPr lang="en-US" sz="800" b="1"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036454333"/>
                  </a:ext>
                </a:extLst>
              </a:tr>
              <a:tr h="165859">
                <a:tc>
                  <a:txBody>
                    <a:bodyPr/>
                    <a:lstStyle/>
                    <a:p>
                      <a:pPr algn="l" fontAlgn="t"/>
                      <a:r>
                        <a:rPr lang="en-US" sz="800" u="none" strike="noStrike">
                          <a:effectLst/>
                        </a:rPr>
                        <a:t>Depreciation</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4292745840"/>
                  </a:ext>
                </a:extLst>
              </a:tr>
              <a:tr h="165859">
                <a:tc>
                  <a:txBody>
                    <a:bodyPr/>
                    <a:lstStyle/>
                    <a:p>
                      <a:pPr algn="l" fontAlgn="t"/>
                      <a:r>
                        <a:rPr lang="en-US" sz="800" u="none" strike="noStrike">
                          <a:effectLst/>
                        </a:rPr>
                        <a:t>Amortization of acquisition-related intangibles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4196235125"/>
                  </a:ext>
                </a:extLst>
              </a:tr>
              <a:tr h="165859">
                <a:tc>
                  <a:txBody>
                    <a:bodyPr/>
                    <a:lstStyle/>
                    <a:p>
                      <a:pPr algn="l" fontAlgn="t"/>
                      <a:r>
                        <a:rPr lang="en-US" sz="800" u="none" strike="noStrike">
                          <a:effectLst/>
                        </a:rPr>
                        <a:t>Amortization of capitalized software</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093377333"/>
                  </a:ext>
                </a:extLst>
              </a:tr>
              <a:tr h="165859">
                <a:tc>
                  <a:txBody>
                    <a:bodyPr/>
                    <a:lstStyle/>
                    <a:p>
                      <a:pPr algn="l" fontAlgn="t"/>
                      <a:r>
                        <a:rPr lang="en-US" sz="800" u="none" strike="noStrike">
                          <a:effectLst/>
                        </a:rPr>
                        <a:t>Stock compensation</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948882381"/>
                  </a:ext>
                </a:extLst>
              </a:tr>
              <a:tr h="165859">
                <a:tc>
                  <a:txBody>
                    <a:bodyPr/>
                    <a:lstStyle/>
                    <a:p>
                      <a:pPr algn="l" fontAlgn="t"/>
                      <a:r>
                        <a:rPr lang="en-US" sz="800" u="none" strike="noStrike">
                          <a:effectLst/>
                        </a:rPr>
                        <a:t>Gain (Loss) on Disposition of Assets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580733766"/>
                  </a:ext>
                </a:extLst>
              </a:tr>
              <a:tr h="165859">
                <a:tc>
                  <a:txBody>
                    <a:bodyPr/>
                    <a:lstStyle/>
                    <a:p>
                      <a:pPr algn="l" fontAlgn="t"/>
                      <a:r>
                        <a:rPr lang="en-US" sz="800" u="none" strike="noStrike">
                          <a:effectLst/>
                        </a:rPr>
                        <a:t>Deferred taxes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170998219"/>
                  </a:ext>
                </a:extLst>
              </a:tr>
              <a:tr h="165859">
                <a:tc>
                  <a:txBody>
                    <a:bodyPr/>
                    <a:lstStyle/>
                    <a:p>
                      <a:pPr algn="l" fontAlgn="t"/>
                      <a:r>
                        <a:rPr lang="en-US" sz="800" u="none" strike="noStrike">
                          <a:effectLst/>
                        </a:rPr>
                        <a:t>Increase (decrease) from changes in:</a:t>
                      </a:r>
                      <a:endParaRPr lang="en-US" sz="800" b="1"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58247603"/>
                  </a:ext>
                </a:extLst>
              </a:tr>
              <a:tr h="165859">
                <a:tc>
                  <a:txBody>
                    <a:bodyPr/>
                    <a:lstStyle/>
                    <a:p>
                      <a:pPr algn="l" fontAlgn="t"/>
                      <a:r>
                        <a:rPr lang="en-US" sz="800" u="none" strike="noStrike">
                          <a:effectLst/>
                        </a:rPr>
                        <a:t>Accounts receivable</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(14)</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(57)</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(45)</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(37)</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(38)</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615829468"/>
                  </a:ext>
                </a:extLst>
              </a:tr>
              <a:tr h="165859">
                <a:tc>
                  <a:txBody>
                    <a:bodyPr/>
                    <a:lstStyle/>
                    <a:p>
                      <a:pPr algn="l" fontAlgn="t"/>
                      <a:r>
                        <a:rPr lang="en-US" sz="800" u="none" strike="noStrike">
                          <a:effectLst/>
                        </a:rPr>
                        <a:t>Inventories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(51)</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(46)</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(36)</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(29)</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(30)</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945392023"/>
                  </a:ext>
                </a:extLst>
              </a:tr>
              <a:tr h="165859">
                <a:tc>
                  <a:txBody>
                    <a:bodyPr/>
                    <a:lstStyle/>
                    <a:p>
                      <a:pPr algn="l" fontAlgn="t"/>
                      <a:r>
                        <a:rPr lang="en-US" sz="800" u="none" strike="noStrike">
                          <a:effectLst/>
                        </a:rPr>
                        <a:t>Prepaid expenses and other current assets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419406405"/>
                  </a:ext>
                </a:extLst>
              </a:tr>
              <a:tr h="165859">
                <a:tc>
                  <a:txBody>
                    <a:bodyPr/>
                    <a:lstStyle/>
                    <a:p>
                      <a:pPr algn="l" fontAlgn="t"/>
                      <a:r>
                        <a:rPr lang="en-US" sz="800" u="none" strike="noStrike">
                          <a:effectLst/>
                        </a:rPr>
                        <a:t>Accounts payable and accrued expenses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13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22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17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14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410992704"/>
                  </a:ext>
                </a:extLst>
              </a:tr>
              <a:tr h="165859">
                <a:tc>
                  <a:txBody>
                    <a:bodyPr/>
                    <a:lstStyle/>
                    <a:p>
                      <a:pPr algn="l" fontAlgn="t"/>
                      <a:r>
                        <a:rPr lang="en-US" sz="800" u="none" strike="noStrike">
                          <a:effectLst/>
                        </a:rPr>
                        <a:t>Accrued compensation</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11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18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11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12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530192879"/>
                  </a:ext>
                </a:extLst>
              </a:tr>
              <a:tr h="165859">
                <a:tc>
                  <a:txBody>
                    <a:bodyPr/>
                    <a:lstStyle/>
                    <a:p>
                      <a:pPr algn="l" fontAlgn="t"/>
                      <a:r>
                        <a:rPr lang="en-US" sz="800" u="none" strike="noStrike">
                          <a:effectLst/>
                        </a:rPr>
                        <a:t>Income taxes payable</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802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673495928"/>
                  </a:ext>
                </a:extLst>
              </a:tr>
              <a:tr h="165859">
                <a:tc>
                  <a:txBody>
                    <a:bodyPr/>
                    <a:lstStyle/>
                    <a:p>
                      <a:pPr algn="l" fontAlgn="t"/>
                      <a:r>
                        <a:rPr lang="en-US" sz="800" u="none" strike="noStrike">
                          <a:effectLst/>
                        </a:rPr>
                        <a:t>Changes in funded status of retirement plans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4281139150"/>
                  </a:ext>
                </a:extLst>
              </a:tr>
              <a:tr h="165859">
                <a:tc>
                  <a:txBody>
                    <a:bodyPr/>
                    <a:lstStyle/>
                    <a:p>
                      <a:pPr algn="l" fontAlgn="t"/>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18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30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19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20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4105260570"/>
                  </a:ext>
                </a:extLst>
              </a:tr>
              <a:tr h="165859">
                <a:tc>
                  <a:txBody>
                    <a:bodyPr/>
                    <a:lstStyle/>
                    <a:p>
                      <a:pPr algn="l" fontAlgn="t"/>
                      <a:r>
                        <a:rPr lang="en-US" sz="800" u="none" strike="noStrike">
                          <a:effectLst/>
                        </a:rPr>
                        <a:t>Cash flows from operating activities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4,726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5,938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5,414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5,641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5,869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355825301"/>
                  </a:ext>
                </a:extLst>
              </a:tr>
              <a:tr h="165859">
                <a:tc>
                  <a:txBody>
                    <a:bodyPr/>
                    <a:lstStyle/>
                    <a:p>
                      <a:pPr algn="l" fontAlgn="t"/>
                      <a:r>
                        <a:rPr lang="en-US" sz="800" u="none" strike="noStrike">
                          <a:effectLst/>
                        </a:rPr>
                        <a:t>Cash flows from investing activities</a:t>
                      </a:r>
                      <a:endParaRPr lang="en-US" sz="800" b="1"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675229792"/>
                  </a:ext>
                </a:extLst>
              </a:tr>
              <a:tr h="165859">
                <a:tc>
                  <a:txBody>
                    <a:bodyPr/>
                    <a:lstStyle/>
                    <a:p>
                      <a:pPr algn="l" fontAlgn="t"/>
                      <a:r>
                        <a:rPr lang="en-US" sz="800" u="none" strike="noStrike">
                          <a:effectLst/>
                        </a:rPr>
                        <a:t>Capital expenditures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84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(32)</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(129)</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(100)</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(83)</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065161763"/>
                  </a:ext>
                </a:extLst>
              </a:tr>
              <a:tr h="165859">
                <a:tc>
                  <a:txBody>
                    <a:bodyPr/>
                    <a:lstStyle/>
                    <a:p>
                      <a:pPr algn="l" fontAlgn="t"/>
                      <a:r>
                        <a:rPr lang="en-US" sz="800" u="none" strike="noStrike">
                          <a:effectLst/>
                        </a:rPr>
                        <a:t>Proceeds from asset sales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(6)</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(23)</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(18)</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(15)</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(15)</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146029549"/>
                  </a:ext>
                </a:extLst>
              </a:tr>
              <a:tr h="165859">
                <a:tc>
                  <a:txBody>
                    <a:bodyPr/>
                    <a:lstStyle/>
                    <a:p>
                      <a:pPr algn="l" fontAlgn="t"/>
                      <a:r>
                        <a:rPr lang="en-US" sz="800" u="none" strike="noStrike">
                          <a:effectLst/>
                        </a:rPr>
                        <a:t>Purchases of short-term investments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703382783"/>
                  </a:ext>
                </a:extLst>
              </a:tr>
              <a:tr h="165859">
                <a:tc>
                  <a:txBody>
                    <a:bodyPr/>
                    <a:lstStyle/>
                    <a:p>
                      <a:pPr algn="l" fontAlgn="t"/>
                      <a:r>
                        <a:rPr lang="en-US" sz="800" u="none" strike="noStrike">
                          <a:effectLst/>
                        </a:rPr>
                        <a:t>Proceeds from short-term investments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3,461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(3,461)</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702005046"/>
                  </a:ext>
                </a:extLst>
              </a:tr>
              <a:tr h="165859">
                <a:tc>
                  <a:txBody>
                    <a:bodyPr/>
                    <a:lstStyle/>
                    <a:p>
                      <a:pPr algn="l" fontAlgn="t"/>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55474883"/>
                  </a:ext>
                </a:extLst>
              </a:tr>
              <a:tr h="165859">
                <a:tc>
                  <a:txBody>
                    <a:bodyPr/>
                    <a:lstStyle/>
                    <a:p>
                      <a:pPr algn="l" fontAlgn="t"/>
                      <a:r>
                        <a:rPr lang="en-US" sz="800" u="none" strike="noStrike">
                          <a:effectLst/>
                        </a:rPr>
                        <a:t>Cash flows from investing activities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3,539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(3,516)</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(147)</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(115)</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(98)</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084060089"/>
                  </a:ext>
                </a:extLst>
              </a:tr>
              <a:tr h="165859">
                <a:tc>
                  <a:txBody>
                    <a:bodyPr/>
                    <a:lstStyle/>
                    <a:p>
                      <a:pPr algn="l" fontAlgn="t"/>
                      <a:r>
                        <a:rPr lang="en-US" sz="800" u="none" strike="noStrike">
                          <a:effectLst/>
                        </a:rPr>
                        <a:t>Cash flows from financing activities</a:t>
                      </a:r>
                      <a:endParaRPr lang="en-US" sz="800" b="1"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71270245"/>
                  </a:ext>
                </a:extLst>
              </a:tr>
              <a:tr h="165859">
                <a:tc>
                  <a:txBody>
                    <a:bodyPr/>
                    <a:lstStyle/>
                    <a:p>
                      <a:pPr algn="l" fontAlgn="t"/>
                      <a:r>
                        <a:rPr lang="en-US" sz="800" u="none" strike="noStrike">
                          <a:effectLst/>
                        </a:rPr>
                        <a:t>Proceeds from issuance of long-term debt</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620226830"/>
                  </a:ext>
                </a:extLst>
              </a:tr>
              <a:tr h="165859">
                <a:tc>
                  <a:txBody>
                    <a:bodyPr/>
                    <a:lstStyle/>
                    <a:p>
                      <a:pPr algn="l" fontAlgn="t"/>
                      <a:r>
                        <a:rPr lang="en-US" sz="800" u="none" strike="noStrike">
                          <a:effectLst/>
                        </a:rPr>
                        <a:t>Repayment of debt</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(6,798)</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748710915"/>
                  </a:ext>
                </a:extLst>
              </a:tr>
              <a:tr h="165859">
                <a:tc>
                  <a:txBody>
                    <a:bodyPr/>
                    <a:lstStyle/>
                    <a:p>
                      <a:pPr algn="l" fontAlgn="t"/>
                      <a:r>
                        <a:rPr lang="en-US" sz="800" u="none" strike="noStrike">
                          <a:effectLst/>
                        </a:rPr>
                        <a:t>Dividends paid</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818063914"/>
                  </a:ext>
                </a:extLst>
              </a:tr>
              <a:tr h="165859">
                <a:tc>
                  <a:txBody>
                    <a:bodyPr/>
                    <a:lstStyle/>
                    <a:p>
                      <a:pPr algn="l" fontAlgn="t"/>
                      <a:r>
                        <a:rPr lang="en-US" sz="800" u="none" strike="noStrike">
                          <a:effectLst/>
                        </a:rPr>
                        <a:t>Stock repurchases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288273142"/>
                  </a:ext>
                </a:extLst>
              </a:tr>
              <a:tr h="165859">
                <a:tc>
                  <a:txBody>
                    <a:bodyPr/>
                    <a:lstStyle/>
                    <a:p>
                      <a:pPr algn="l" fontAlgn="t"/>
                      <a:r>
                        <a:rPr lang="en-US" sz="800" u="none" strike="noStrike">
                          <a:effectLst/>
                        </a:rPr>
                        <a:t>Proceeds from common stock transactions [1]</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091368603"/>
                  </a:ext>
                </a:extLst>
              </a:tr>
              <a:tr h="165859">
                <a:tc>
                  <a:txBody>
                    <a:bodyPr/>
                    <a:lstStyle/>
                    <a:p>
                      <a:pPr algn="l" fontAlgn="t"/>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t"/>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458481575"/>
                  </a:ext>
                </a:extLst>
              </a:tr>
              <a:tr h="165859">
                <a:tc>
                  <a:txBody>
                    <a:bodyPr/>
                    <a:lstStyle/>
                    <a:p>
                      <a:pPr algn="l" fontAlgn="t"/>
                      <a:r>
                        <a:rPr lang="en-US" sz="800" u="none" strike="noStrike">
                          <a:effectLst/>
                        </a:rPr>
                        <a:t>Cash flows from financing activities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(6,798)</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2687744448"/>
                  </a:ext>
                </a:extLst>
              </a:tr>
              <a:tr h="165859">
                <a:tc>
                  <a:txBody>
                    <a:bodyPr/>
                    <a:lstStyle/>
                    <a:p>
                      <a:pPr algn="l" fontAlgn="t"/>
                      <a:r>
                        <a:rPr lang="en-US" sz="800" u="none" strike="noStrike">
                          <a:effectLst/>
                        </a:rPr>
                        <a:t>Net change in cash and cash equivalents</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1,468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2,422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5,267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5,526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5,771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4062941099"/>
                  </a:ext>
                </a:extLst>
              </a:tr>
              <a:tr h="281990">
                <a:tc>
                  <a:txBody>
                    <a:bodyPr/>
                    <a:lstStyle/>
                    <a:p>
                      <a:pPr algn="l" fontAlgn="t"/>
                      <a:r>
                        <a:rPr lang="en-US" sz="800" u="none" strike="noStrike">
                          <a:effectLst/>
                        </a:rPr>
                        <a:t>Cash and cash equivalents at beginning of period</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r" fontAlgn="b"/>
                      <a:r>
                        <a:rPr lang="en-US" sz="800" u="none" strike="noStrike">
                          <a:effectLst/>
                        </a:rPr>
                        <a:t>3,107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4,575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6,997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12,264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r" fontAlgn="b"/>
                      <a:r>
                        <a:rPr lang="en-US" sz="800" u="none" strike="noStrike">
                          <a:effectLst/>
                        </a:rPr>
                        <a:t>17,790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3751096285"/>
                  </a:ext>
                </a:extLst>
              </a:tr>
              <a:tr h="165859">
                <a:tc>
                  <a:txBody>
                    <a:bodyPr/>
                    <a:lstStyle/>
                    <a:p>
                      <a:pPr algn="l" fontAlgn="t"/>
                      <a:r>
                        <a:rPr lang="en-US" sz="800" u="none" strike="noStrike">
                          <a:effectLst/>
                        </a:rPr>
                        <a:t>Cash and cash equivalents at end of period</a:t>
                      </a:r>
                      <a:endParaRPr lang="en-US" sz="800" b="0" i="0" u="none" strike="noStrike">
                        <a:solidFill>
                          <a:srgbClr val="000000"/>
                        </a:solidFill>
                        <a:effectLst/>
                        <a:latin typeface="Calibri" panose="020F0502020204030204" pitchFamily="34" charset="0"/>
                      </a:endParaRPr>
                    </a:p>
                  </a:txBody>
                  <a:tcPr marL="2566" marR="2566" marT="2566" marB="0"/>
                </a:tc>
                <a:tc>
                  <a:txBody>
                    <a:bodyPr/>
                    <a:lstStyle/>
                    <a:p>
                      <a:pPr algn="l" fontAlgn="b"/>
                      <a:r>
                        <a:rPr lang="en-US" sz="800" u="none" strike="noStrike">
                          <a:effectLst/>
                        </a:rPr>
                        <a:t>          4,575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6,997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12,264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17,790 </a:t>
                      </a:r>
                      <a:endParaRPr lang="en-US" sz="800" b="0" i="0" u="none" strike="noStrike">
                        <a:solidFill>
                          <a:srgbClr val="000000"/>
                        </a:solidFill>
                        <a:effectLst/>
                        <a:latin typeface="Calibri" panose="020F0502020204030204" pitchFamily="34" charset="0"/>
                      </a:endParaRPr>
                    </a:p>
                  </a:txBody>
                  <a:tcPr marL="2566" marR="2566" marT="2566" marB="0" anchor="b"/>
                </a:tc>
                <a:tc>
                  <a:txBody>
                    <a:bodyPr/>
                    <a:lstStyle/>
                    <a:p>
                      <a:pPr algn="l" fontAlgn="b"/>
                      <a:r>
                        <a:rPr lang="en-US" sz="800" u="none" strike="noStrike">
                          <a:effectLst/>
                        </a:rPr>
                        <a:t>        23,560 </a:t>
                      </a:r>
                      <a:endParaRPr lang="en-US" sz="800" b="0" i="0" u="none" strike="noStrike">
                        <a:solidFill>
                          <a:srgbClr val="000000"/>
                        </a:solidFill>
                        <a:effectLst/>
                        <a:latin typeface="Calibri" panose="020F0502020204030204" pitchFamily="34" charset="0"/>
                      </a:endParaRPr>
                    </a:p>
                  </a:txBody>
                  <a:tcPr marL="2566" marR="2566" marT="2566" marB="0" anchor="b"/>
                </a:tc>
                <a:extLst>
                  <a:ext uri="{0D108BD9-81ED-4DB2-BD59-A6C34878D82A}">
                    <a16:rowId xmlns:a16="http://schemas.microsoft.com/office/drawing/2014/main" val="1106588104"/>
                  </a:ext>
                </a:extLst>
              </a:tr>
            </a:tbl>
          </a:graphicData>
        </a:graphic>
      </p:graphicFrame>
    </p:spTree>
    <p:extLst>
      <p:ext uri="{BB962C8B-B14F-4D97-AF65-F5344CB8AC3E}">
        <p14:creationId xmlns:p14="http://schemas.microsoft.com/office/powerpoint/2010/main" val="313179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F6BF-595C-4842-A816-EA3AB75F18F2}"/>
              </a:ext>
            </a:extLst>
          </p:cNvPr>
          <p:cNvSpPr>
            <a:spLocks noGrp="1"/>
          </p:cNvSpPr>
          <p:nvPr>
            <p:ph type="title"/>
          </p:nvPr>
        </p:nvSpPr>
        <p:spPr>
          <a:xfrm>
            <a:off x="1141413" y="609600"/>
            <a:ext cx="9905998" cy="1468582"/>
          </a:xfrm>
        </p:spPr>
        <p:txBody>
          <a:bodyPr>
            <a:normAutofit/>
          </a:bodyPr>
          <a:lstStyle/>
          <a:p>
            <a:r>
              <a:rPr lang="en-US" cap="none">
                <a:solidFill>
                  <a:schemeClr val="tx1"/>
                </a:solidFill>
                <a:latin typeface="Calibri" panose="020F0502020204030204" pitchFamily="34" charset="0"/>
                <a:cs typeface="Calibri" panose="020F0502020204030204" pitchFamily="34" charset="0"/>
              </a:rPr>
              <a:t>Agenda</a:t>
            </a:r>
          </a:p>
        </p:txBody>
      </p:sp>
      <p:graphicFrame>
        <p:nvGraphicFramePr>
          <p:cNvPr id="7" name="Content Placeholder 2">
            <a:extLst>
              <a:ext uri="{FF2B5EF4-FFF2-40B4-BE49-F238E27FC236}">
                <a16:creationId xmlns:a16="http://schemas.microsoft.com/office/drawing/2014/main" id="{40224CA9-7C42-44CC-92BB-51D84761180A}"/>
              </a:ext>
            </a:extLst>
          </p:cNvPr>
          <p:cNvGraphicFramePr>
            <a:graphicFrameLocks noGrp="1"/>
          </p:cNvGraphicFramePr>
          <p:nvPr>
            <p:ph idx="1"/>
            <p:extLst>
              <p:ext uri="{D42A27DB-BD31-4B8C-83A1-F6EECF244321}">
                <p14:modId xmlns:p14="http://schemas.microsoft.com/office/powerpoint/2010/main" val="788006651"/>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55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1318-9563-9542-8BAE-566BAE8C3269}"/>
              </a:ext>
            </a:extLst>
          </p:cNvPr>
          <p:cNvSpPr>
            <a:spLocks noGrp="1"/>
          </p:cNvSpPr>
          <p:nvPr>
            <p:ph type="title"/>
          </p:nvPr>
        </p:nvSpPr>
        <p:spPr/>
        <p:txBody>
          <a:bodyPr/>
          <a:lstStyle/>
          <a:p>
            <a:r>
              <a:rPr lang="en-US" cap="none">
                <a:solidFill>
                  <a:schemeClr val="tx1"/>
                </a:solidFill>
                <a:latin typeface="Calibri" panose="020F0502020204030204" pitchFamily="34" charset="0"/>
                <a:cs typeface="Calibri" panose="020F0502020204030204" pitchFamily="34" charset="0"/>
              </a:rPr>
              <a:t>Recommendation</a:t>
            </a:r>
            <a:r>
              <a:rPr lang="en-US">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277C3EE9-45EC-B242-B2F1-A5077EF657DC}"/>
              </a:ext>
            </a:extLst>
          </p:cNvPr>
          <p:cNvSpPr>
            <a:spLocks noGrp="1"/>
          </p:cNvSpPr>
          <p:nvPr>
            <p:ph idx="1"/>
          </p:nvPr>
        </p:nvSpPr>
        <p:spPr>
          <a:xfrm>
            <a:off x="509664" y="2331282"/>
            <a:ext cx="9023739" cy="2195435"/>
          </a:xfrm>
        </p:spPr>
        <p:txBody>
          <a:bodyPr>
            <a:normAutofit/>
          </a:bodyPr>
          <a:lstStyle/>
          <a:p>
            <a:pPr marL="0" indent="0">
              <a:buNone/>
            </a:pPr>
            <a:r>
              <a:rPr lang="en-US" sz="2400" cap="none">
                <a:solidFill>
                  <a:schemeClr val="tx1"/>
                </a:solidFill>
                <a:latin typeface="Calibri" panose="020F0502020204030204" pitchFamily="34" charset="0"/>
                <a:cs typeface="Calibri" panose="020F0502020204030204" pitchFamily="34" charset="0"/>
              </a:rPr>
              <a:t>We are recommending purchasing $100,000 in Texas Instruments </a:t>
            </a:r>
          </a:p>
        </p:txBody>
      </p:sp>
    </p:spTree>
    <p:extLst>
      <p:ext uri="{BB962C8B-B14F-4D97-AF65-F5344CB8AC3E}">
        <p14:creationId xmlns:p14="http://schemas.microsoft.com/office/powerpoint/2010/main" val="247301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E508-DA52-5447-A8A6-CF1E83CAA041}"/>
              </a:ext>
            </a:extLst>
          </p:cNvPr>
          <p:cNvSpPr>
            <a:spLocks noGrp="1"/>
          </p:cNvSpPr>
          <p:nvPr>
            <p:ph type="title"/>
          </p:nvPr>
        </p:nvSpPr>
        <p:spPr>
          <a:xfrm>
            <a:off x="1141413" y="609600"/>
            <a:ext cx="9905998" cy="1468582"/>
          </a:xfrm>
        </p:spPr>
        <p:txBody>
          <a:bodyPr>
            <a:normAutofit/>
          </a:bodyPr>
          <a:lstStyle/>
          <a:p>
            <a:r>
              <a:rPr lang="en-US" cap="none">
                <a:solidFill>
                  <a:schemeClr val="tx1"/>
                </a:solidFill>
                <a:latin typeface="Calibri" panose="020F0502020204030204" pitchFamily="34" charset="0"/>
                <a:cs typeface="Calibri" panose="020F0502020204030204" pitchFamily="34" charset="0"/>
              </a:rPr>
              <a:t>Executive Summary </a:t>
            </a:r>
          </a:p>
        </p:txBody>
      </p:sp>
      <p:graphicFrame>
        <p:nvGraphicFramePr>
          <p:cNvPr id="16" name="Content Placeholder 15">
            <a:extLst>
              <a:ext uri="{FF2B5EF4-FFF2-40B4-BE49-F238E27FC236}">
                <a16:creationId xmlns:a16="http://schemas.microsoft.com/office/drawing/2014/main" id="{D1FA134A-0EA3-4040-98A3-071C2562A37F}"/>
              </a:ext>
            </a:extLst>
          </p:cNvPr>
          <p:cNvGraphicFramePr>
            <a:graphicFrameLocks noGrp="1"/>
          </p:cNvGraphicFramePr>
          <p:nvPr>
            <p:ph idx="1"/>
            <p:extLst>
              <p:ext uri="{D42A27DB-BD31-4B8C-83A1-F6EECF244321}">
                <p14:modId xmlns:p14="http://schemas.microsoft.com/office/powerpoint/2010/main" val="3136247711"/>
              </p:ext>
            </p:extLst>
          </p:nvPr>
        </p:nvGraphicFramePr>
        <p:xfrm>
          <a:off x="1141413" y="2286000"/>
          <a:ext cx="9905998"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33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9F65-89CA-B14A-8BAB-4AEC2423B6B6}"/>
              </a:ext>
            </a:extLst>
          </p:cNvPr>
          <p:cNvSpPr>
            <a:spLocks noGrp="1"/>
          </p:cNvSpPr>
          <p:nvPr>
            <p:ph type="title"/>
          </p:nvPr>
        </p:nvSpPr>
        <p:spPr>
          <a:xfrm>
            <a:off x="639389" y="259976"/>
            <a:ext cx="9905998" cy="1564342"/>
          </a:xfrm>
        </p:spPr>
        <p:txBody>
          <a:bodyPr/>
          <a:lstStyle/>
          <a:p>
            <a:r>
              <a:rPr lang="en-US" cap="none">
                <a:solidFill>
                  <a:schemeClr val="tx1"/>
                </a:solidFill>
                <a:latin typeface="Calibri" panose="020F0502020204030204" pitchFamily="34" charset="0"/>
                <a:cs typeface="Calibri" panose="020F0502020204030204" pitchFamily="34" charset="0"/>
              </a:rPr>
              <a:t>Industry Analysis</a:t>
            </a:r>
          </a:p>
        </p:txBody>
      </p:sp>
      <p:graphicFrame>
        <p:nvGraphicFramePr>
          <p:cNvPr id="4" name="Content Placeholder 3">
            <a:extLst>
              <a:ext uri="{FF2B5EF4-FFF2-40B4-BE49-F238E27FC236}">
                <a16:creationId xmlns:a16="http://schemas.microsoft.com/office/drawing/2014/main" id="{09ED12B6-72F0-5B43-8897-7DE40F3ADB75}"/>
              </a:ext>
            </a:extLst>
          </p:cNvPr>
          <p:cNvGraphicFramePr>
            <a:graphicFrameLocks noGrp="1"/>
          </p:cNvGraphicFramePr>
          <p:nvPr>
            <p:ph idx="1"/>
            <p:extLst>
              <p:ext uri="{D42A27DB-BD31-4B8C-83A1-F6EECF244321}">
                <p14:modId xmlns:p14="http://schemas.microsoft.com/office/powerpoint/2010/main" val="3031943871"/>
              </p:ext>
            </p:extLst>
          </p:nvPr>
        </p:nvGraphicFramePr>
        <p:xfrm>
          <a:off x="425822" y="1707831"/>
          <a:ext cx="8237622" cy="4500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9B4953A-6ACF-9449-95E0-E3302B5DD765}"/>
              </a:ext>
            </a:extLst>
          </p:cNvPr>
          <p:cNvPicPr>
            <a:picLocks noChangeAspect="1"/>
          </p:cNvPicPr>
          <p:nvPr/>
        </p:nvPicPr>
        <p:blipFill>
          <a:blip r:embed="rId7"/>
          <a:stretch>
            <a:fillRect/>
          </a:stretch>
        </p:blipFill>
        <p:spPr>
          <a:xfrm>
            <a:off x="8792255" y="1941803"/>
            <a:ext cx="3213721" cy="3213721"/>
          </a:xfrm>
          <a:prstGeom prst="rect">
            <a:avLst/>
          </a:prstGeom>
        </p:spPr>
      </p:pic>
    </p:spTree>
    <p:extLst>
      <p:ext uri="{BB962C8B-B14F-4D97-AF65-F5344CB8AC3E}">
        <p14:creationId xmlns:p14="http://schemas.microsoft.com/office/powerpoint/2010/main" val="231258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3071-4433-AC49-B4B6-4C239DC9DAE9}"/>
              </a:ext>
            </a:extLst>
          </p:cNvPr>
          <p:cNvSpPr>
            <a:spLocks noGrp="1"/>
          </p:cNvSpPr>
          <p:nvPr>
            <p:ph type="title"/>
          </p:nvPr>
        </p:nvSpPr>
        <p:spPr/>
        <p:txBody>
          <a:bodyPr>
            <a:normAutofit/>
          </a:bodyPr>
          <a:lstStyle/>
          <a:p>
            <a:r>
              <a:rPr lang="en-US" cap="none">
                <a:solidFill>
                  <a:schemeClr val="tx1"/>
                </a:solidFill>
                <a:latin typeface="Calibri" panose="020F0502020204030204" pitchFamily="34" charset="0"/>
                <a:cs typeface="Calibri" panose="020F0502020204030204" pitchFamily="34" charset="0"/>
              </a:rPr>
              <a:t>Company Overview</a:t>
            </a:r>
            <a:br>
              <a:rPr lang="en-US" cap="none">
                <a:solidFill>
                  <a:schemeClr val="tx1"/>
                </a:solidFill>
                <a:latin typeface="Calibri" panose="020F0502020204030204" pitchFamily="34" charset="0"/>
                <a:cs typeface="Calibri" panose="020F0502020204030204" pitchFamily="34" charset="0"/>
              </a:rPr>
            </a:br>
            <a:endParaRPr lang="en-US" cap="none">
              <a:solidFill>
                <a:schemeClr val="tx1"/>
              </a:solidFill>
              <a:latin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3CEA31E6-2974-D144-8611-9FC0BAB68997}"/>
              </a:ext>
            </a:extLst>
          </p:cNvPr>
          <p:cNvGraphicFramePr>
            <a:graphicFrameLocks noGrp="1"/>
          </p:cNvGraphicFramePr>
          <p:nvPr>
            <p:ph idx="1"/>
            <p:extLst>
              <p:ext uri="{D42A27DB-BD31-4B8C-83A1-F6EECF244321}">
                <p14:modId xmlns:p14="http://schemas.microsoft.com/office/powerpoint/2010/main" val="3675932606"/>
              </p:ext>
            </p:extLst>
          </p:nvPr>
        </p:nvGraphicFramePr>
        <p:xfrm>
          <a:off x="314694" y="1950928"/>
          <a:ext cx="10482741" cy="4297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01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3C14-75BF-9445-BFFB-57E703AD423C}"/>
              </a:ext>
            </a:extLst>
          </p:cNvPr>
          <p:cNvSpPr>
            <a:spLocks noGrp="1"/>
          </p:cNvSpPr>
          <p:nvPr>
            <p:ph type="title"/>
          </p:nvPr>
        </p:nvSpPr>
        <p:spPr>
          <a:xfrm>
            <a:off x="6420465" y="609600"/>
            <a:ext cx="5122606" cy="1905000"/>
          </a:xfrm>
        </p:spPr>
        <p:txBody>
          <a:bodyPr>
            <a:normAutofit/>
          </a:bodyPr>
          <a:lstStyle/>
          <a:p>
            <a:r>
              <a:rPr lang="en-US" cap="none">
                <a:solidFill>
                  <a:schemeClr val="tx1"/>
                </a:solidFill>
                <a:latin typeface="Calibri" panose="020F0502020204030204" pitchFamily="34" charset="0"/>
                <a:cs typeface="Calibri" panose="020F0502020204030204" pitchFamily="34" charset="0"/>
              </a:rPr>
              <a:t>Comparable Company Analysis</a:t>
            </a:r>
          </a:p>
        </p:txBody>
      </p:sp>
      <p:sp>
        <p:nvSpPr>
          <p:cNvPr id="3" name="Content Placeholder 2">
            <a:extLst>
              <a:ext uri="{FF2B5EF4-FFF2-40B4-BE49-F238E27FC236}">
                <a16:creationId xmlns:a16="http://schemas.microsoft.com/office/drawing/2014/main" id="{DB8AF16C-C30F-C441-9379-A543CB9EC9B0}"/>
              </a:ext>
            </a:extLst>
          </p:cNvPr>
          <p:cNvSpPr>
            <a:spLocks noGrp="1"/>
          </p:cNvSpPr>
          <p:nvPr>
            <p:ph idx="1"/>
          </p:nvPr>
        </p:nvSpPr>
        <p:spPr>
          <a:xfrm>
            <a:off x="6420465" y="2666998"/>
            <a:ext cx="5451630" cy="3835401"/>
          </a:xfrm>
        </p:spPr>
        <p:txBody>
          <a:bodyPr anchor="t">
            <a:normAutofit/>
          </a:bodyPr>
          <a:lstStyle/>
          <a:p>
            <a:pPr lvl="1"/>
            <a:r>
              <a:rPr lang="en-US" sz="2000" cap="none">
                <a:solidFill>
                  <a:schemeClr val="tx1"/>
                </a:solidFill>
                <a:latin typeface="Calibri" panose="020F0502020204030204" pitchFamily="34" charset="0"/>
                <a:cs typeface="Calibri" panose="020F0502020204030204" pitchFamily="34" charset="0"/>
              </a:rPr>
              <a:t>Texas Instruments falls below industry average in both EV/EBITDA and EV/Sales ratios </a:t>
            </a:r>
          </a:p>
          <a:p>
            <a:pPr lvl="1"/>
            <a:endParaRPr lang="en-US" sz="2000" cap="none">
              <a:solidFill>
                <a:schemeClr val="tx1"/>
              </a:solidFill>
              <a:latin typeface="Calibri" panose="020F0502020204030204" pitchFamily="34" charset="0"/>
              <a:cs typeface="Calibri" panose="020F0502020204030204" pitchFamily="34" charset="0"/>
            </a:endParaRPr>
          </a:p>
          <a:p>
            <a:pPr lvl="1"/>
            <a:endParaRPr lang="en-US" sz="2000" cap="none">
              <a:solidFill>
                <a:schemeClr val="tx1"/>
              </a:solidFill>
              <a:latin typeface="Calibri" panose="020F0502020204030204" pitchFamily="34" charset="0"/>
              <a:cs typeface="Calibri" panose="020F0502020204030204" pitchFamily="34" charset="0"/>
            </a:endParaRPr>
          </a:p>
          <a:p>
            <a:pPr lvl="1"/>
            <a:r>
              <a:rPr lang="en-US" sz="2000" cap="none">
                <a:solidFill>
                  <a:schemeClr val="tx1"/>
                </a:solidFill>
                <a:latin typeface="Calibri" panose="020F0502020204030204" pitchFamily="34" charset="0"/>
                <a:cs typeface="Calibri" panose="020F0502020204030204" pitchFamily="34" charset="0"/>
              </a:rPr>
              <a:t>However, they do have an above average Price-to-Earnings ratio </a:t>
            </a:r>
          </a:p>
        </p:txBody>
      </p:sp>
      <p:graphicFrame>
        <p:nvGraphicFramePr>
          <p:cNvPr id="7" name="Content Placeholder 3">
            <a:extLst>
              <a:ext uri="{FF2B5EF4-FFF2-40B4-BE49-F238E27FC236}">
                <a16:creationId xmlns:a16="http://schemas.microsoft.com/office/drawing/2014/main" id="{602BD7BB-1B4B-FC49-BF5E-2B2BE28B14E0}"/>
              </a:ext>
            </a:extLst>
          </p:cNvPr>
          <p:cNvGraphicFramePr>
            <a:graphicFrameLocks/>
          </p:cNvGraphicFramePr>
          <p:nvPr>
            <p:extLst>
              <p:ext uri="{D42A27DB-BD31-4B8C-83A1-F6EECF244321}">
                <p14:modId xmlns:p14="http://schemas.microsoft.com/office/powerpoint/2010/main" val="2013050387"/>
              </p:ext>
            </p:extLst>
          </p:nvPr>
        </p:nvGraphicFramePr>
        <p:xfrm>
          <a:off x="319906" y="1440493"/>
          <a:ext cx="5965095" cy="4807909"/>
        </p:xfrm>
        <a:graphic>
          <a:graphicData uri="http://schemas.openxmlformats.org/drawingml/2006/table">
            <a:tbl>
              <a:tblPr firstRow="1" bandCol="1">
                <a:tableStyleId>{5C22544A-7EE6-4342-B048-85BDC9FD1C3A}</a:tableStyleId>
              </a:tblPr>
              <a:tblGrid>
                <a:gridCol w="997595">
                  <a:extLst>
                    <a:ext uri="{9D8B030D-6E8A-4147-A177-3AD203B41FA5}">
                      <a16:colId xmlns:a16="http://schemas.microsoft.com/office/drawing/2014/main" val="918831678"/>
                    </a:ext>
                  </a:extLst>
                </a:gridCol>
                <a:gridCol w="891351">
                  <a:extLst>
                    <a:ext uri="{9D8B030D-6E8A-4147-A177-3AD203B41FA5}">
                      <a16:colId xmlns:a16="http://schemas.microsoft.com/office/drawing/2014/main" val="2059479443"/>
                    </a:ext>
                  </a:extLst>
                </a:gridCol>
                <a:gridCol w="1047355">
                  <a:extLst>
                    <a:ext uri="{9D8B030D-6E8A-4147-A177-3AD203B41FA5}">
                      <a16:colId xmlns:a16="http://schemas.microsoft.com/office/drawing/2014/main" val="4081513695"/>
                    </a:ext>
                  </a:extLst>
                </a:gridCol>
                <a:gridCol w="696343">
                  <a:extLst>
                    <a:ext uri="{9D8B030D-6E8A-4147-A177-3AD203B41FA5}">
                      <a16:colId xmlns:a16="http://schemas.microsoft.com/office/drawing/2014/main" val="3366192796"/>
                    </a:ext>
                  </a:extLst>
                </a:gridCol>
                <a:gridCol w="871176">
                  <a:extLst>
                    <a:ext uri="{9D8B030D-6E8A-4147-A177-3AD203B41FA5}">
                      <a16:colId xmlns:a16="http://schemas.microsoft.com/office/drawing/2014/main" val="2534656322"/>
                    </a:ext>
                  </a:extLst>
                </a:gridCol>
                <a:gridCol w="752828">
                  <a:extLst>
                    <a:ext uri="{9D8B030D-6E8A-4147-A177-3AD203B41FA5}">
                      <a16:colId xmlns:a16="http://schemas.microsoft.com/office/drawing/2014/main" val="743599273"/>
                    </a:ext>
                  </a:extLst>
                </a:gridCol>
                <a:gridCol w="708447">
                  <a:extLst>
                    <a:ext uri="{9D8B030D-6E8A-4147-A177-3AD203B41FA5}">
                      <a16:colId xmlns:a16="http://schemas.microsoft.com/office/drawing/2014/main" val="4193360305"/>
                    </a:ext>
                  </a:extLst>
                </a:gridCol>
              </a:tblGrid>
              <a:tr h="557365">
                <a:tc>
                  <a:txBody>
                    <a:bodyPr/>
                    <a:lstStyle/>
                    <a:p>
                      <a:pPr algn="ctr" fontAlgn="b"/>
                      <a:r>
                        <a:rPr lang="en-US" sz="1200" u="none" strike="noStrike">
                          <a:effectLst/>
                          <a:latin typeface="Calibri" panose="020F0502020204030204" pitchFamily="34" charset="0"/>
                          <a:cs typeface="Calibri" panose="020F0502020204030204" pitchFamily="34" charset="0"/>
                        </a:rPr>
                        <a:t>Company </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Market Cap ($M)</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EV ($M)</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EBITDA ($M)</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EV/EBITDA</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EV/Sales </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P/E </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183439668"/>
                  </a:ext>
                </a:extLst>
              </a:tr>
              <a:tr h="557365">
                <a:tc>
                  <a:txBody>
                    <a:bodyPr/>
                    <a:lstStyle/>
                    <a:p>
                      <a:pPr algn="ctr" fontAlgn="b"/>
                      <a:r>
                        <a:rPr lang="en-US" sz="1200" u="none" strike="noStrike">
                          <a:effectLst/>
                          <a:latin typeface="Calibri" panose="020F0502020204030204" pitchFamily="34" charset="0"/>
                          <a:cs typeface="Calibri" panose="020F0502020204030204" pitchFamily="34" charset="0"/>
                        </a:rPr>
                        <a:t>AMD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108,585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108,255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1,681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64.40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11.09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43.67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37257566"/>
                  </a:ext>
                </a:extLst>
              </a:tr>
              <a:tr h="557365">
                <a:tc>
                  <a:txBody>
                    <a:bodyPr/>
                    <a:lstStyle/>
                    <a:p>
                      <a:pPr algn="ctr" fontAlgn="b"/>
                      <a:r>
                        <a:rPr lang="en-US" sz="1200" u="none" strike="noStrike">
                          <a:effectLst/>
                          <a:latin typeface="Calibri" panose="020F0502020204030204" pitchFamily="34" charset="0"/>
                          <a:cs typeface="Calibri" panose="020F0502020204030204" pitchFamily="34" charset="0"/>
                        </a:rPr>
                        <a:t>Nvidia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318,020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316,029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3,227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97.93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28.95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113.77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33258111"/>
                  </a:ext>
                </a:extLst>
              </a:tr>
              <a:tr h="557365">
                <a:tc>
                  <a:txBody>
                    <a:bodyPr/>
                    <a:lstStyle/>
                    <a:p>
                      <a:pPr algn="ctr" fontAlgn="b"/>
                      <a:r>
                        <a:rPr lang="en-US" sz="1200" u="none" strike="noStrike">
                          <a:effectLst/>
                          <a:latin typeface="Calibri" panose="020F0502020204030204" pitchFamily="34" charset="0"/>
                          <a:cs typeface="Calibri" panose="020F0502020204030204" pitchFamily="34" charset="0"/>
                        </a:rPr>
                        <a:t>Micron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83,450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76,807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8,679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8.85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3.58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31.07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21318098"/>
                  </a:ext>
                </a:extLst>
              </a:tr>
              <a:tr h="557365">
                <a:tc>
                  <a:txBody>
                    <a:bodyPr/>
                    <a:lstStyle/>
                    <a:p>
                      <a:pPr algn="ctr" fontAlgn="b"/>
                      <a:r>
                        <a:rPr lang="en-US" sz="1200" u="none" strike="noStrike">
                          <a:effectLst/>
                          <a:latin typeface="Calibri" panose="020F0502020204030204" pitchFamily="34" charset="0"/>
                          <a:cs typeface="Calibri" panose="020F0502020204030204" pitchFamily="34" charset="0"/>
                        </a:rPr>
                        <a:t>Intel</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209,194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204,133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32,401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6.30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48.67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10.00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57884503"/>
                  </a:ext>
                </a:extLst>
              </a:tr>
              <a:tr h="557365">
                <a:tc>
                  <a:txBody>
                    <a:bodyPr/>
                    <a:lstStyle/>
                    <a:p>
                      <a:pPr algn="r" fontAlgn="b"/>
                      <a:r>
                        <a:rPr lang="en-US" sz="1200" b="0" i="0" u="none" strike="noStrike">
                          <a:solidFill>
                            <a:srgbClr val="000000"/>
                          </a:solidFill>
                          <a:effectLst/>
                          <a:latin typeface="Calibri" panose="020F0502020204030204" pitchFamily="34" charset="0"/>
                          <a:cs typeface="Calibri" panose="020F0502020204030204" pitchFamily="34" charset="0"/>
                        </a:rPr>
                        <a:t>Average</a:t>
                      </a: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24.89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19.59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28.88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31205034"/>
                  </a:ext>
                </a:extLst>
              </a:tr>
              <a:tr h="557365">
                <a:tc>
                  <a:txBody>
                    <a:bodyPr/>
                    <a:lstStyle/>
                    <a:p>
                      <a:pPr algn="r" fontAlgn="b"/>
                      <a:r>
                        <a:rPr lang="en-US" sz="1200" b="0" i="0" u="none" strike="noStrike">
                          <a:solidFill>
                            <a:srgbClr val="000000"/>
                          </a:solidFill>
                          <a:effectLst/>
                          <a:latin typeface="Calibri" panose="020F0502020204030204" pitchFamily="34" charset="0"/>
                          <a:cs typeface="Calibri" panose="020F0502020204030204" pitchFamily="34" charset="0"/>
                        </a:rPr>
                        <a:t>Median</a:t>
                      </a: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14.44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13.05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30.93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372772455"/>
                  </a:ext>
                </a:extLst>
              </a:tr>
              <a:tr h="348989">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269541822"/>
                  </a:ext>
                </a:extLst>
              </a:tr>
              <a:tr h="557365">
                <a:tc>
                  <a:txBody>
                    <a:bodyPr/>
                    <a:lstStyle/>
                    <a:p>
                      <a:pPr algn="ctr" fontAlgn="b"/>
                      <a:r>
                        <a:rPr lang="en-US" sz="1200" u="none" strike="noStrike">
                          <a:effectLst/>
                          <a:latin typeface="Calibri" panose="020F0502020204030204" pitchFamily="34" charset="0"/>
                          <a:cs typeface="Calibri" panose="020F0502020204030204" pitchFamily="34" charset="0"/>
                        </a:rPr>
                        <a:t>Texas Instruments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159,206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154,337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7,709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20.02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15.02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200" u="none" strike="noStrike">
                          <a:effectLst/>
                          <a:latin typeface="Calibri" panose="020F0502020204030204" pitchFamily="34" charset="0"/>
                          <a:cs typeface="Calibri" panose="020F0502020204030204" pitchFamily="34" charset="0"/>
                        </a:rPr>
                        <a:t>    30.79 </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498" marR="6498" marT="649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284690611"/>
                  </a:ext>
                </a:extLst>
              </a:tr>
            </a:tbl>
          </a:graphicData>
        </a:graphic>
      </p:graphicFrame>
    </p:spTree>
    <p:extLst>
      <p:ext uri="{BB962C8B-B14F-4D97-AF65-F5344CB8AC3E}">
        <p14:creationId xmlns:p14="http://schemas.microsoft.com/office/powerpoint/2010/main" val="3848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074E-E922-2240-A0AF-4E6EC9F9D882}"/>
              </a:ext>
            </a:extLst>
          </p:cNvPr>
          <p:cNvSpPr>
            <a:spLocks noGrp="1"/>
          </p:cNvSpPr>
          <p:nvPr>
            <p:ph type="title"/>
          </p:nvPr>
        </p:nvSpPr>
        <p:spPr>
          <a:xfrm>
            <a:off x="643192" y="609600"/>
            <a:ext cx="3643674" cy="1905000"/>
          </a:xfrm>
        </p:spPr>
        <p:txBody>
          <a:bodyPr>
            <a:normAutofit/>
          </a:bodyPr>
          <a:lstStyle/>
          <a:p>
            <a:r>
              <a:rPr lang="en-US" sz="2800" cap="none">
                <a:solidFill>
                  <a:schemeClr val="tx1"/>
                </a:solidFill>
                <a:latin typeface="Calibri" panose="020F0502020204030204" pitchFamily="34" charset="0"/>
                <a:cs typeface="Calibri" panose="020F0502020204030204" pitchFamily="34" charset="0"/>
              </a:rPr>
              <a:t>Comparable Company Analysis (cont.)</a:t>
            </a:r>
          </a:p>
        </p:txBody>
      </p:sp>
      <p:sp>
        <p:nvSpPr>
          <p:cNvPr id="19" name="Content Placeholder 6">
            <a:extLst>
              <a:ext uri="{FF2B5EF4-FFF2-40B4-BE49-F238E27FC236}">
                <a16:creationId xmlns:a16="http://schemas.microsoft.com/office/drawing/2014/main" id="{B4BADCDB-EF13-7D4D-9045-E0DBAB102E5D}"/>
              </a:ext>
            </a:extLst>
          </p:cNvPr>
          <p:cNvSpPr>
            <a:spLocks noGrp="1"/>
          </p:cNvSpPr>
          <p:nvPr>
            <p:ph idx="1"/>
          </p:nvPr>
        </p:nvSpPr>
        <p:spPr>
          <a:xfrm>
            <a:off x="643192" y="2666999"/>
            <a:ext cx="3643674" cy="3216276"/>
          </a:xfrm>
        </p:spPr>
        <p:txBody>
          <a:bodyPr anchor="t">
            <a:normAutofit lnSpcReduction="10000"/>
          </a:bodyPr>
          <a:lstStyle/>
          <a:p>
            <a:pPr lvl="1">
              <a:lnSpc>
                <a:spcPct val="90000"/>
              </a:lnSpc>
            </a:pPr>
            <a:r>
              <a:rPr lang="en-US" sz="2000" cap="none">
                <a:solidFill>
                  <a:schemeClr val="tx1"/>
                </a:solidFill>
                <a:latin typeface="Calibri" panose="020F0502020204030204" pitchFamily="34" charset="0"/>
                <a:cs typeface="Calibri" panose="020F0502020204030204" pitchFamily="34" charset="0"/>
              </a:rPr>
              <a:t>Texas Instruments has higher than average Gross Margins, Cash Ratio, Return on Equity, and Return on Assets. </a:t>
            </a:r>
          </a:p>
          <a:p>
            <a:pPr lvl="1">
              <a:lnSpc>
                <a:spcPct val="90000"/>
              </a:lnSpc>
            </a:pPr>
            <a:endParaRPr lang="en-US" sz="2000" cap="none">
              <a:solidFill>
                <a:schemeClr val="tx1"/>
              </a:solidFill>
              <a:latin typeface="Calibri" panose="020F0502020204030204" pitchFamily="34" charset="0"/>
              <a:cs typeface="Calibri" panose="020F0502020204030204" pitchFamily="34" charset="0"/>
            </a:endParaRPr>
          </a:p>
          <a:p>
            <a:pPr marL="457200" lvl="1" indent="0">
              <a:lnSpc>
                <a:spcPct val="90000"/>
              </a:lnSpc>
              <a:buNone/>
            </a:pPr>
            <a:endParaRPr lang="en-US" sz="2000" cap="none">
              <a:solidFill>
                <a:schemeClr val="tx1"/>
              </a:solidFill>
              <a:latin typeface="Calibri" panose="020F0502020204030204" pitchFamily="34" charset="0"/>
              <a:cs typeface="Calibri" panose="020F0502020204030204" pitchFamily="34" charset="0"/>
            </a:endParaRPr>
          </a:p>
          <a:p>
            <a:pPr lvl="1">
              <a:lnSpc>
                <a:spcPct val="90000"/>
              </a:lnSpc>
            </a:pPr>
            <a:r>
              <a:rPr lang="en-US" sz="2000" cap="none">
                <a:solidFill>
                  <a:schemeClr val="tx1"/>
                </a:solidFill>
                <a:latin typeface="Calibri" panose="020F0502020204030204" pitchFamily="34" charset="0"/>
                <a:cs typeface="Calibri" panose="020F0502020204030204" pitchFamily="34" charset="0"/>
              </a:rPr>
              <a:t>They also collect their receivables faster than their competitors</a:t>
            </a:r>
          </a:p>
        </p:txBody>
      </p:sp>
      <p:graphicFrame>
        <p:nvGraphicFramePr>
          <p:cNvPr id="10" name="Content Placeholder 6">
            <a:extLst>
              <a:ext uri="{FF2B5EF4-FFF2-40B4-BE49-F238E27FC236}">
                <a16:creationId xmlns:a16="http://schemas.microsoft.com/office/drawing/2014/main" id="{DE6FF16B-9DDE-1C4F-BB80-062FC1974AC4}"/>
              </a:ext>
            </a:extLst>
          </p:cNvPr>
          <p:cNvGraphicFramePr>
            <a:graphicFrameLocks/>
          </p:cNvGraphicFramePr>
          <p:nvPr>
            <p:extLst>
              <p:ext uri="{D42A27DB-BD31-4B8C-83A1-F6EECF244321}">
                <p14:modId xmlns:p14="http://schemas.microsoft.com/office/powerpoint/2010/main" val="792161372"/>
              </p:ext>
            </p:extLst>
          </p:nvPr>
        </p:nvGraphicFramePr>
        <p:xfrm>
          <a:off x="4630994" y="1175935"/>
          <a:ext cx="6916637" cy="4185923"/>
        </p:xfrm>
        <a:graphic>
          <a:graphicData uri="http://schemas.openxmlformats.org/drawingml/2006/table">
            <a:tbl>
              <a:tblPr firstRow="1">
                <a:tableStyleId>{5C22544A-7EE6-4342-B048-85BDC9FD1C3A}</a:tableStyleId>
              </a:tblPr>
              <a:tblGrid>
                <a:gridCol w="1113941">
                  <a:extLst>
                    <a:ext uri="{9D8B030D-6E8A-4147-A177-3AD203B41FA5}">
                      <a16:colId xmlns:a16="http://schemas.microsoft.com/office/drawing/2014/main" val="573949616"/>
                    </a:ext>
                  </a:extLst>
                </a:gridCol>
                <a:gridCol w="741735">
                  <a:extLst>
                    <a:ext uri="{9D8B030D-6E8A-4147-A177-3AD203B41FA5}">
                      <a16:colId xmlns:a16="http://schemas.microsoft.com/office/drawing/2014/main" val="2905182149"/>
                    </a:ext>
                  </a:extLst>
                </a:gridCol>
                <a:gridCol w="1027420">
                  <a:extLst>
                    <a:ext uri="{9D8B030D-6E8A-4147-A177-3AD203B41FA5}">
                      <a16:colId xmlns:a16="http://schemas.microsoft.com/office/drawing/2014/main" val="719661895"/>
                    </a:ext>
                  </a:extLst>
                </a:gridCol>
                <a:gridCol w="1272293">
                  <a:extLst>
                    <a:ext uri="{9D8B030D-6E8A-4147-A177-3AD203B41FA5}">
                      <a16:colId xmlns:a16="http://schemas.microsoft.com/office/drawing/2014/main" val="2838715098"/>
                    </a:ext>
                  </a:extLst>
                </a:gridCol>
                <a:gridCol w="704189">
                  <a:extLst>
                    <a:ext uri="{9D8B030D-6E8A-4147-A177-3AD203B41FA5}">
                      <a16:colId xmlns:a16="http://schemas.microsoft.com/office/drawing/2014/main" val="2109074262"/>
                    </a:ext>
                  </a:extLst>
                </a:gridCol>
                <a:gridCol w="700923">
                  <a:extLst>
                    <a:ext uri="{9D8B030D-6E8A-4147-A177-3AD203B41FA5}">
                      <a16:colId xmlns:a16="http://schemas.microsoft.com/office/drawing/2014/main" val="1633153836"/>
                    </a:ext>
                  </a:extLst>
                </a:gridCol>
                <a:gridCol w="678068">
                  <a:extLst>
                    <a:ext uri="{9D8B030D-6E8A-4147-A177-3AD203B41FA5}">
                      <a16:colId xmlns:a16="http://schemas.microsoft.com/office/drawing/2014/main" val="517549115"/>
                    </a:ext>
                  </a:extLst>
                </a:gridCol>
                <a:gridCol w="678068">
                  <a:extLst>
                    <a:ext uri="{9D8B030D-6E8A-4147-A177-3AD203B41FA5}">
                      <a16:colId xmlns:a16="http://schemas.microsoft.com/office/drawing/2014/main" val="1353618395"/>
                    </a:ext>
                  </a:extLst>
                </a:gridCol>
              </a:tblGrid>
              <a:tr h="485534">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Company </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DSO</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DPO</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Inventory Turnover </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Gross Margin </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Cash Ratio </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RoE </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RoA</a:t>
                      </a:r>
                      <a:endParaRPr lang="en-US" sz="1400" b="1" i="0" u="none" strike="noStrike" spc="0">
                        <a:solidFill>
                          <a:srgbClr val="FFFFFF"/>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581859205"/>
                  </a:ext>
                </a:extLst>
              </a:tr>
              <a:tr h="485534">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AMD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77.24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31.54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4.55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44.53%</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0.66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42.66%</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27.78%</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325389154"/>
                  </a:ext>
                </a:extLst>
              </a:tr>
              <a:tr h="485534">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Nvidia</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55.40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60.42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3.25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61.99%</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6.11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22.91%</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16.15%</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66144389"/>
                  </a:ext>
                </a:extLst>
              </a:tr>
              <a:tr h="485534">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Micron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66.61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142.66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2.78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30.57%</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1.15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6.95%</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5.05%</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39028382"/>
                  </a:ext>
                </a:extLst>
              </a:tr>
              <a:tr h="485534">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Intel</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31.79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59.47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3.99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56.01%</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0.24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25.79%</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13.65%</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19783107"/>
                  </a:ext>
                </a:extLst>
              </a:tr>
              <a:tr h="485534">
                <a:tc>
                  <a:txBody>
                    <a:bodyPr/>
                    <a:lstStyle/>
                    <a:p>
                      <a:pPr algn="r" fontAlgn="b">
                        <a:lnSpc>
                          <a:spcPct val="100000"/>
                        </a:lnSpc>
                      </a:pPr>
                      <a:r>
                        <a:rPr lang="en-US" sz="1400" u="none" strike="noStrike" spc="0">
                          <a:effectLst/>
                          <a:latin typeface="Calibri" panose="020F0502020204030204" pitchFamily="34" charset="0"/>
                          <a:cs typeface="Calibri" panose="020F0502020204030204" pitchFamily="34" charset="0"/>
                        </a:rPr>
                        <a:t>Average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52.83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65.71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3.48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48.80%</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0.84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34.07%</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18.85%</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45526406"/>
                  </a:ext>
                </a:extLst>
              </a:tr>
              <a:tr h="485534">
                <a:tc>
                  <a:txBody>
                    <a:bodyPr/>
                    <a:lstStyle/>
                    <a:p>
                      <a:pPr algn="r" fontAlgn="b">
                        <a:lnSpc>
                          <a:spcPct val="100000"/>
                        </a:lnSpc>
                      </a:pPr>
                      <a:r>
                        <a:rPr lang="en-US" sz="1400" u="none" strike="noStrike" spc="0">
                          <a:effectLst/>
                          <a:latin typeface="Calibri" panose="020F0502020204030204" pitchFamily="34" charset="0"/>
                          <a:cs typeface="Calibri" panose="020F0502020204030204" pitchFamily="34" charset="0"/>
                        </a:rPr>
                        <a:t>Median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51.15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45.50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3.38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50.27%</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0.90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34.22%</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20.72%</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61619517"/>
                  </a:ext>
                </a:extLst>
              </a:tr>
              <a:tr h="301651">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56694296"/>
                  </a:ext>
                </a:extLst>
              </a:tr>
              <a:tr h="485534">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Texas Instruments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b="0" i="0" u="none" strike="noStrike" spc="0">
                          <a:solidFill>
                            <a:srgbClr val="000000"/>
                          </a:solidFill>
                          <a:effectLst/>
                          <a:latin typeface="Calibri" panose="020F0502020204030204" pitchFamily="34" charset="0"/>
                          <a:cs typeface="Calibri" panose="020F0502020204030204" pitchFamily="34" charset="0"/>
                        </a:rPr>
                        <a:t>                35.69</a:t>
                      </a: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29.17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2.62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64.10%</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               1.30 </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60.90%</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lnSpc>
                          <a:spcPct val="100000"/>
                        </a:lnSpc>
                      </a:pPr>
                      <a:r>
                        <a:rPr lang="en-US" sz="1400" u="none" strike="noStrike" spc="0">
                          <a:effectLst/>
                          <a:latin typeface="Calibri" panose="020F0502020204030204" pitchFamily="34" charset="0"/>
                          <a:cs typeface="Calibri" panose="020F0502020204030204" pitchFamily="34" charset="0"/>
                        </a:rPr>
                        <a:t>28.91%</a:t>
                      </a:r>
                      <a:endParaRPr lang="en-US" sz="1400" b="0" i="0" u="none" strike="noStrike" spc="0">
                        <a:solidFill>
                          <a:srgbClr val="000000"/>
                        </a:solidFill>
                        <a:effectLst/>
                        <a:latin typeface="Calibri" panose="020F0502020204030204" pitchFamily="34" charset="0"/>
                        <a:cs typeface="Calibri" panose="020F0502020204030204" pitchFamily="34" charset="0"/>
                      </a:endParaRPr>
                    </a:p>
                  </a:txBody>
                  <a:tcPr marL="9109" marR="9109" marT="910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75822543"/>
                  </a:ext>
                </a:extLst>
              </a:tr>
            </a:tbl>
          </a:graphicData>
        </a:graphic>
      </p:graphicFrame>
    </p:spTree>
    <p:extLst>
      <p:ext uri="{BB962C8B-B14F-4D97-AF65-F5344CB8AC3E}">
        <p14:creationId xmlns:p14="http://schemas.microsoft.com/office/powerpoint/2010/main" val="187858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22C4-1156-C44C-8112-55D63C1850C2}"/>
              </a:ext>
            </a:extLst>
          </p:cNvPr>
          <p:cNvSpPr>
            <a:spLocks noGrp="1"/>
          </p:cNvSpPr>
          <p:nvPr>
            <p:ph type="title"/>
          </p:nvPr>
        </p:nvSpPr>
        <p:spPr/>
        <p:txBody>
          <a:bodyPr/>
          <a:lstStyle/>
          <a:p>
            <a:r>
              <a:rPr lang="en-US" cap="none">
                <a:solidFill>
                  <a:schemeClr val="tx1"/>
                </a:solidFill>
                <a:latin typeface="Calibri" panose="020F0502020204030204" pitchFamily="34" charset="0"/>
                <a:cs typeface="Calibri" panose="020F0502020204030204" pitchFamily="34" charset="0"/>
              </a:rPr>
              <a:t>Valuation</a:t>
            </a:r>
            <a:r>
              <a:rPr lang="en-US">
                <a:latin typeface="Calibri" panose="020F0502020204030204" pitchFamily="34" charset="0"/>
                <a:cs typeface="Calibri" panose="020F0502020204030204" pitchFamily="34" charset="0"/>
              </a:rPr>
              <a:t> </a:t>
            </a:r>
          </a:p>
        </p:txBody>
      </p:sp>
      <p:graphicFrame>
        <p:nvGraphicFramePr>
          <p:cNvPr id="4" name="Content Placeholder 3">
            <a:extLst>
              <a:ext uri="{FF2B5EF4-FFF2-40B4-BE49-F238E27FC236}">
                <a16:creationId xmlns:a16="http://schemas.microsoft.com/office/drawing/2014/main" id="{9756A54F-2833-4F48-B7BB-8A6F094DDD8A}"/>
              </a:ext>
            </a:extLst>
          </p:cNvPr>
          <p:cNvGraphicFramePr>
            <a:graphicFrameLocks noGrp="1"/>
          </p:cNvGraphicFramePr>
          <p:nvPr>
            <p:ph idx="1"/>
            <p:extLst>
              <p:ext uri="{D42A27DB-BD31-4B8C-83A1-F6EECF244321}">
                <p14:modId xmlns:p14="http://schemas.microsoft.com/office/powerpoint/2010/main" val="1917744601"/>
              </p:ext>
            </p:extLst>
          </p:nvPr>
        </p:nvGraphicFramePr>
        <p:xfrm>
          <a:off x="6826685" y="1965930"/>
          <a:ext cx="4527115" cy="1693545"/>
        </p:xfrm>
        <a:graphic>
          <a:graphicData uri="http://schemas.openxmlformats.org/drawingml/2006/table">
            <a:tbl>
              <a:tblPr>
                <a:tableStyleId>{5C22544A-7EE6-4342-B048-85BDC9FD1C3A}</a:tableStyleId>
              </a:tblPr>
              <a:tblGrid>
                <a:gridCol w="2714094">
                  <a:extLst>
                    <a:ext uri="{9D8B030D-6E8A-4147-A177-3AD203B41FA5}">
                      <a16:colId xmlns:a16="http://schemas.microsoft.com/office/drawing/2014/main" val="3220113884"/>
                    </a:ext>
                  </a:extLst>
                </a:gridCol>
                <a:gridCol w="1813021">
                  <a:extLst>
                    <a:ext uri="{9D8B030D-6E8A-4147-A177-3AD203B41FA5}">
                      <a16:colId xmlns:a16="http://schemas.microsoft.com/office/drawing/2014/main" val="1497055458"/>
                    </a:ext>
                  </a:extLst>
                </a:gridCol>
              </a:tblGrid>
              <a:tr h="279688">
                <a:tc>
                  <a:txBody>
                    <a:bodyPr/>
                    <a:lstStyle/>
                    <a:p>
                      <a:pPr algn="r" fontAlgn="b"/>
                      <a:r>
                        <a:rPr lang="en-US" sz="1800" u="none" strike="noStrike">
                          <a:effectLst/>
                          <a:latin typeface="Calibri" panose="020F0502020204030204" pitchFamily="34" charset="0"/>
                          <a:cs typeface="Calibri" panose="020F0502020204030204" pitchFamily="34" charset="0"/>
                        </a:rPr>
                        <a:t>EBITDA Multiples</a:t>
                      </a:r>
                      <a:endParaRPr lang="en-US" sz="1800" b="1" i="0" u="none" strike="noStrike">
                        <a:solidFill>
                          <a:srgbClr val="FFFFFF"/>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fontAlgn="b"/>
                      <a:endParaRPr lang="en-US" sz="1800" b="1" i="0" u="none" strike="noStrike">
                        <a:solidFill>
                          <a:srgbClr val="FFFFFF"/>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921797125"/>
                  </a:ext>
                </a:extLst>
              </a:tr>
              <a:tr h="365266">
                <a:tc>
                  <a:txBody>
                    <a:bodyPr/>
                    <a:lstStyle/>
                    <a:p>
                      <a:pPr algn="l" fontAlgn="b"/>
                      <a:r>
                        <a:rPr lang="en-US" sz="1800" u="none" strike="noStrike">
                          <a:effectLst/>
                          <a:latin typeface="Calibri" panose="020F0502020204030204" pitchFamily="34" charset="0"/>
                          <a:cs typeface="Calibri" panose="020F0502020204030204" pitchFamily="34" charset="0"/>
                        </a:rPr>
                        <a:t>                     220.81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r>
                        <a:rPr lang="en-US" sz="1800" u="none" strike="noStrike">
                          <a:effectLst/>
                          <a:latin typeface="Calibri" panose="020F0502020204030204" pitchFamily="34" charset="0"/>
                          <a:cs typeface="Calibri" panose="020F0502020204030204" pitchFamily="34" charset="0"/>
                        </a:rPr>
                        <a:t>Average Share Price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852062494"/>
                  </a:ext>
                </a:extLst>
              </a:tr>
              <a:tr h="279688">
                <a:tc>
                  <a:txBody>
                    <a:bodyPr/>
                    <a:lstStyle/>
                    <a:p>
                      <a:pPr algn="l" fontAlgn="b"/>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792237505"/>
                  </a:ext>
                </a:extLst>
              </a:tr>
              <a:tr h="279688">
                <a:tc>
                  <a:txBody>
                    <a:bodyPr/>
                    <a:lstStyle/>
                    <a:p>
                      <a:pPr algn="l" fontAlgn="b"/>
                      <a:r>
                        <a:rPr lang="en-US" sz="1800" u="none" strike="noStrike">
                          <a:effectLst/>
                          <a:latin typeface="Calibri" panose="020F0502020204030204" pitchFamily="34" charset="0"/>
                          <a:cs typeface="Calibri" panose="020F0502020204030204" pitchFamily="34" charset="0"/>
                        </a:rPr>
                        <a:t>                     164.13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r>
                        <a:rPr lang="en-US" sz="1800" u="none" strike="noStrike">
                          <a:effectLst/>
                          <a:latin typeface="Calibri" panose="020F0502020204030204" pitchFamily="34" charset="0"/>
                          <a:cs typeface="Calibri" panose="020F0502020204030204" pitchFamily="34" charset="0"/>
                        </a:rPr>
                        <a:t>Market Value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868971778"/>
                  </a:ext>
                </a:extLst>
              </a:tr>
              <a:tr h="279688">
                <a:tc>
                  <a:txBody>
                    <a:bodyPr/>
                    <a:lstStyle/>
                    <a:p>
                      <a:pPr algn="ctr" fontAlgn="b"/>
                      <a:r>
                        <a:rPr lang="en-US" sz="1800" u="none" strike="noStrike">
                          <a:effectLst/>
                          <a:latin typeface="Calibri" panose="020F0502020204030204" pitchFamily="34" charset="0"/>
                          <a:cs typeface="Calibri" panose="020F0502020204030204" pitchFamily="34" charset="0"/>
                        </a:rPr>
                        <a:t>34.53%</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r>
                        <a:rPr lang="en-US" sz="1800" u="none" strike="noStrike">
                          <a:effectLst/>
                          <a:latin typeface="Calibri" panose="020F0502020204030204" pitchFamily="34" charset="0"/>
                          <a:cs typeface="Calibri" panose="020F0502020204030204" pitchFamily="34" charset="0"/>
                        </a:rPr>
                        <a:t>Undervalued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971854430"/>
                  </a:ext>
                </a:extLst>
              </a:tr>
            </a:tbl>
          </a:graphicData>
        </a:graphic>
      </p:graphicFrame>
      <p:graphicFrame>
        <p:nvGraphicFramePr>
          <p:cNvPr id="5" name="Table 4">
            <a:extLst>
              <a:ext uri="{FF2B5EF4-FFF2-40B4-BE49-F238E27FC236}">
                <a16:creationId xmlns:a16="http://schemas.microsoft.com/office/drawing/2014/main" id="{AF02A951-A327-424C-BE88-9E9FA5CFE128}"/>
              </a:ext>
            </a:extLst>
          </p:cNvPr>
          <p:cNvGraphicFramePr>
            <a:graphicFrameLocks noGrp="1"/>
          </p:cNvGraphicFramePr>
          <p:nvPr>
            <p:extLst>
              <p:ext uri="{D42A27DB-BD31-4B8C-83A1-F6EECF244321}">
                <p14:modId xmlns:p14="http://schemas.microsoft.com/office/powerpoint/2010/main" val="2148376027"/>
              </p:ext>
            </p:extLst>
          </p:nvPr>
        </p:nvGraphicFramePr>
        <p:xfrm>
          <a:off x="838198" y="1965930"/>
          <a:ext cx="3193939" cy="1610929"/>
        </p:xfrm>
        <a:graphic>
          <a:graphicData uri="http://schemas.openxmlformats.org/drawingml/2006/table">
            <a:tbl>
              <a:tblPr>
                <a:tableStyleId>{5C22544A-7EE6-4342-B048-85BDC9FD1C3A}</a:tableStyleId>
              </a:tblPr>
              <a:tblGrid>
                <a:gridCol w="1536192">
                  <a:extLst>
                    <a:ext uri="{9D8B030D-6E8A-4147-A177-3AD203B41FA5}">
                      <a16:colId xmlns:a16="http://schemas.microsoft.com/office/drawing/2014/main" val="4270039777"/>
                    </a:ext>
                  </a:extLst>
                </a:gridCol>
                <a:gridCol w="1657747">
                  <a:extLst>
                    <a:ext uri="{9D8B030D-6E8A-4147-A177-3AD203B41FA5}">
                      <a16:colId xmlns:a16="http://schemas.microsoft.com/office/drawing/2014/main" val="937661406"/>
                    </a:ext>
                  </a:extLst>
                </a:gridCol>
              </a:tblGrid>
              <a:tr h="265596">
                <a:tc>
                  <a:txBody>
                    <a:bodyPr/>
                    <a:lstStyle/>
                    <a:p>
                      <a:pPr algn="r" fontAlgn="b"/>
                      <a:r>
                        <a:rPr lang="en-US" sz="1800">
                          <a:latin typeface="Calibri" panose="020F0502020204030204" pitchFamily="34" charset="0"/>
                          <a:cs typeface="Calibri" panose="020F0502020204030204" pitchFamily="34" charset="0"/>
                        </a:rPr>
                        <a:t> TXN Valuation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l" fontAlgn="b"/>
                      <a:endParaRPr lang="en-US" sz="1800">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179300077"/>
                  </a:ext>
                </a:extLst>
              </a:tr>
              <a:tr h="331771">
                <a:tc>
                  <a:txBody>
                    <a:bodyPr/>
                    <a:lstStyle/>
                    <a:p>
                      <a:pPr algn="l" fontAlgn="b"/>
                      <a:r>
                        <a:rPr lang="en-US" sz="1800">
                          <a:latin typeface="Calibri" panose="020F0502020204030204" pitchFamily="34" charset="0"/>
                          <a:cs typeface="Calibri" panose="020F0502020204030204" pitchFamily="34" charset="0"/>
                        </a:rPr>
                        <a:t>            132.30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r>
                        <a:rPr lang="en-US" sz="1800">
                          <a:latin typeface="Calibri" panose="020F0502020204030204" pitchFamily="34" charset="0"/>
                          <a:cs typeface="Calibri" panose="020F0502020204030204" pitchFamily="34" charset="0"/>
                        </a:rPr>
                        <a:t>Value/Share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306772055"/>
                  </a:ext>
                </a:extLst>
              </a:tr>
              <a:tr h="331771">
                <a:tc>
                  <a:txBody>
                    <a:bodyPr/>
                    <a:lstStyle/>
                    <a:p>
                      <a:pPr algn="l" fontAlgn="b"/>
                      <a:endParaRPr lang="en-US" sz="1800">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endParaRPr lang="en-US" sz="1800">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808877408"/>
                  </a:ext>
                </a:extLst>
              </a:tr>
              <a:tr h="331771">
                <a:tc>
                  <a:txBody>
                    <a:bodyPr/>
                    <a:lstStyle/>
                    <a:p>
                      <a:pPr algn="l" fontAlgn="b"/>
                      <a:r>
                        <a:rPr lang="en-US" sz="1800">
                          <a:latin typeface="Calibri" panose="020F0502020204030204" pitchFamily="34" charset="0"/>
                          <a:cs typeface="Calibri" panose="020F0502020204030204" pitchFamily="34" charset="0"/>
                        </a:rPr>
                        <a:t>          164.13 </a:t>
                      </a:r>
                    </a:p>
                  </a:txBody>
                  <a:tcPr marL="9525" marR="9525" marT="9525"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r>
                        <a:rPr lang="en-US" sz="1800">
                          <a:latin typeface="Calibri" panose="020F0502020204030204" pitchFamily="34" charset="0"/>
                          <a:cs typeface="Calibri" panose="020F0502020204030204" pitchFamily="34" charset="0"/>
                        </a:rPr>
                        <a:t>Market Price </a:t>
                      </a:r>
                    </a:p>
                  </a:txBody>
                  <a:tcPr marL="9525" marR="9525" marT="9525"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109413905"/>
                  </a:ext>
                </a:extLst>
              </a:tr>
              <a:tr h="331771">
                <a:tc>
                  <a:txBody>
                    <a:bodyPr/>
                    <a:lstStyle/>
                    <a:p>
                      <a:pPr algn="ctr" fontAlgn="b"/>
                      <a:r>
                        <a:rPr lang="en-US" sz="1800">
                          <a:latin typeface="Calibri" panose="020F0502020204030204" pitchFamily="34" charset="0"/>
                          <a:cs typeface="Calibri" panose="020F0502020204030204" pitchFamily="34" charset="0"/>
                        </a:rPr>
                        <a:t>19.39%</a:t>
                      </a:r>
                    </a:p>
                  </a:txBody>
                  <a:tcPr marL="9525" marR="9525" marT="9525"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l" fontAlgn="b"/>
                      <a:r>
                        <a:rPr lang="en-US" sz="1800">
                          <a:latin typeface="Calibri" panose="020F0502020204030204" pitchFamily="34" charset="0"/>
                          <a:cs typeface="Calibri" panose="020F0502020204030204" pitchFamily="34" charset="0"/>
                        </a:rPr>
                        <a:t>Overvalued </a:t>
                      </a:r>
                    </a:p>
                  </a:txBody>
                  <a:tcPr marL="9525" marR="9525" marT="9525"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27489758"/>
                  </a:ext>
                </a:extLst>
              </a:tr>
            </a:tbl>
          </a:graphicData>
        </a:graphic>
      </p:graphicFrame>
      <p:sp>
        <p:nvSpPr>
          <p:cNvPr id="3" name="Rectangle 2">
            <a:extLst>
              <a:ext uri="{FF2B5EF4-FFF2-40B4-BE49-F238E27FC236}">
                <a16:creationId xmlns:a16="http://schemas.microsoft.com/office/drawing/2014/main" id="{A4D6ADB0-663A-3641-9ED3-7B73C9DF395B}"/>
              </a:ext>
            </a:extLst>
          </p:cNvPr>
          <p:cNvSpPr/>
          <p:nvPr/>
        </p:nvSpPr>
        <p:spPr>
          <a:xfrm>
            <a:off x="838197" y="3659475"/>
            <a:ext cx="3193939" cy="2901658"/>
          </a:xfrm>
          <a:prstGeom prst="rect">
            <a:avLst/>
          </a:prstGeom>
        </p:spPr>
        <p:txBody>
          <a:bodyPr/>
          <a:lstStyle/>
          <a:p>
            <a:pPr lvl="0">
              <a:buChar char="•"/>
            </a:pPr>
            <a:r>
              <a:rPr lang="en-US">
                <a:latin typeface="Calibri" panose="020F0502020204030204" pitchFamily="34" charset="0"/>
                <a:cs typeface="Calibri" panose="020F0502020204030204" pitchFamily="34" charset="0"/>
              </a:rPr>
              <a:t> The WACC was 6.43% and the Long-Term Growth Rate was 2.40% </a:t>
            </a:r>
          </a:p>
          <a:p>
            <a:pPr lvl="0">
              <a:buChar char="•"/>
            </a:pPr>
            <a:endParaRPr lang="en-US">
              <a:latin typeface="Calibri" panose="020F0502020204030204" pitchFamily="34" charset="0"/>
              <a:cs typeface="Calibri" panose="020F0502020204030204" pitchFamily="34" charset="0"/>
            </a:endParaRPr>
          </a:p>
          <a:p>
            <a:pPr lvl="0">
              <a:buChar char="•"/>
            </a:pPr>
            <a:r>
              <a:rPr lang="en-US">
                <a:latin typeface="Calibri" panose="020F0502020204030204" pitchFamily="34" charset="0"/>
                <a:cs typeface="Calibri" panose="020F0502020204030204" pitchFamily="34" charset="0"/>
              </a:rPr>
              <a:t> Using these numbers, the Discounted Cash Flows valuation found that the market price is overvalued by almost 20% </a:t>
            </a:r>
          </a:p>
        </p:txBody>
      </p:sp>
      <p:sp>
        <p:nvSpPr>
          <p:cNvPr id="6" name="Rectangle 5">
            <a:extLst>
              <a:ext uri="{FF2B5EF4-FFF2-40B4-BE49-F238E27FC236}">
                <a16:creationId xmlns:a16="http://schemas.microsoft.com/office/drawing/2014/main" id="{7A49C73C-7403-444D-AEAE-E8FDE454DBB6}"/>
              </a:ext>
            </a:extLst>
          </p:cNvPr>
          <p:cNvSpPr/>
          <p:nvPr/>
        </p:nvSpPr>
        <p:spPr>
          <a:xfrm>
            <a:off x="6885312" y="3750050"/>
            <a:ext cx="4468487" cy="2688328"/>
          </a:xfrm>
          <a:prstGeom prst="rect">
            <a:avLst/>
          </a:prstGeom>
        </p:spPr>
        <p:txBody>
          <a:bodyPr/>
          <a:lstStyle/>
          <a:p>
            <a:pPr lvl="0">
              <a:buChar char="•"/>
            </a:pPr>
            <a:r>
              <a:rPr lang="en-US">
                <a:latin typeface="Calibri" panose="020F0502020204030204" pitchFamily="34" charset="0"/>
                <a:cs typeface="Calibri" panose="020F0502020204030204" pitchFamily="34" charset="0"/>
              </a:rPr>
              <a:t> With the EBITDA multiple comparisons Nvidia was excluded due to the high share price that was given. </a:t>
            </a:r>
          </a:p>
          <a:p>
            <a:pPr lvl="0">
              <a:buChar char="•"/>
            </a:pPr>
            <a:endParaRPr lang="en-US">
              <a:latin typeface="Calibri" panose="020F0502020204030204" pitchFamily="34" charset="0"/>
              <a:cs typeface="Calibri" panose="020F0502020204030204" pitchFamily="34" charset="0"/>
            </a:endParaRPr>
          </a:p>
          <a:p>
            <a:pPr lvl="0">
              <a:buChar char="•"/>
            </a:pPr>
            <a:r>
              <a:rPr lang="en-US">
                <a:latin typeface="Calibri" panose="020F0502020204030204" pitchFamily="34" charset="0"/>
                <a:cs typeface="Calibri" panose="020F0502020204030204" pitchFamily="34" charset="0"/>
              </a:rPr>
              <a:t> Averaging the other competitors gives an undervaluation of approximately 34.5% </a:t>
            </a:r>
          </a:p>
        </p:txBody>
      </p:sp>
    </p:spTree>
    <p:extLst>
      <p:ext uri="{BB962C8B-B14F-4D97-AF65-F5344CB8AC3E}">
        <p14:creationId xmlns:p14="http://schemas.microsoft.com/office/powerpoint/2010/main" val="1661921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0009B7B2C4A4B91EE6F322995B366" ma:contentTypeVersion="1" ma:contentTypeDescription="Create a new document." ma:contentTypeScope="" ma:versionID="a87d614bd22f5d87b5649e8aced96bc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0A9BF1-C6B8-4B33-BB59-7BF7D1A41758}"/>
</file>

<file path=customXml/itemProps2.xml><?xml version="1.0" encoding="utf-8"?>
<ds:datastoreItem xmlns:ds="http://schemas.openxmlformats.org/officeDocument/2006/customXml" ds:itemID="{DFB980A5-F919-4C96-B379-681107D47011}"/>
</file>

<file path=customXml/itemProps3.xml><?xml version="1.0" encoding="utf-8"?>
<ds:datastoreItem xmlns:ds="http://schemas.openxmlformats.org/officeDocument/2006/customXml" ds:itemID="{1369DD17-42EE-40FE-A4C4-C596D8C537AD}"/>
</file>

<file path=docProps/app.xml><?xml version="1.0" encoding="utf-8"?>
<Properties xmlns="http://schemas.openxmlformats.org/officeDocument/2006/extended-properties" xmlns:vt="http://schemas.openxmlformats.org/officeDocument/2006/docPropsVTypes">
  <Template>{C35AB403-963F-A64B-9F2B-F437852CA3A9}tf10001063</Template>
  <TotalTime>33</TotalTime>
  <Words>2296</Words>
  <Application>Microsoft Macintosh PowerPoint</Application>
  <PresentationFormat>Widescreen</PresentationFormat>
  <Paragraphs>724</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Mesh</vt:lpstr>
      <vt:lpstr>Texas Instruments Valuation</vt:lpstr>
      <vt:lpstr>Agenda</vt:lpstr>
      <vt:lpstr>Recommendation </vt:lpstr>
      <vt:lpstr>Executive Summary </vt:lpstr>
      <vt:lpstr>Industry Analysis</vt:lpstr>
      <vt:lpstr>Company Overview </vt:lpstr>
      <vt:lpstr>Comparable Company Analysis</vt:lpstr>
      <vt:lpstr>Comparable Company Analysis (cont.)</vt:lpstr>
      <vt:lpstr>Valuation </vt:lpstr>
      <vt:lpstr>Valuation (cont.) </vt:lpstr>
      <vt:lpstr>Appendix – Sensitivity Analysis</vt:lpstr>
      <vt:lpstr>Appendix – Forecasted Income Statement </vt:lpstr>
      <vt:lpstr>Appendix – Forecasted Balance Sheet </vt:lpstr>
      <vt:lpstr>Appendix – Forecasted Cash Flows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Instruments Valuation</dc:title>
  <dc:creator>Ingersoll, Steve Roy</dc:creator>
  <cp:lastModifiedBy>Berning, Alexis Marie</cp:lastModifiedBy>
  <cp:revision>2</cp:revision>
  <dcterms:created xsi:type="dcterms:W3CDTF">2021-02-08T19:08:14Z</dcterms:created>
  <dcterms:modified xsi:type="dcterms:W3CDTF">2021-02-09T17:07:10Z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0x0101000310009B7B2C4A4B91EE6F322995B366</vt:lpwstr>
  </property>
</Properties>
</file>